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309" r:id="rId2"/>
    <p:sldId id="310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72" r:id="rId17"/>
    <p:sldId id="325" r:id="rId18"/>
    <p:sldId id="275" r:id="rId19"/>
    <p:sldId id="314" r:id="rId20"/>
    <p:sldId id="276" r:id="rId21"/>
    <p:sldId id="277" r:id="rId22"/>
    <p:sldId id="278" r:id="rId23"/>
    <p:sldId id="279" r:id="rId24"/>
    <p:sldId id="280" r:id="rId25"/>
    <p:sldId id="284" r:id="rId26"/>
    <p:sldId id="285" r:id="rId27"/>
    <p:sldId id="317" r:id="rId28"/>
    <p:sldId id="286" r:id="rId29"/>
    <p:sldId id="318" r:id="rId30"/>
    <p:sldId id="326" r:id="rId31"/>
    <p:sldId id="287" r:id="rId32"/>
    <p:sldId id="288" r:id="rId33"/>
    <p:sldId id="294" r:id="rId34"/>
    <p:sldId id="297" r:id="rId35"/>
    <p:sldId id="327" r:id="rId36"/>
    <p:sldId id="328" r:id="rId37"/>
    <p:sldId id="298" r:id="rId38"/>
    <p:sldId id="299" r:id="rId39"/>
    <p:sldId id="300" r:id="rId40"/>
    <p:sldId id="305" r:id="rId41"/>
    <p:sldId id="322" r:id="rId42"/>
    <p:sldId id="306" r:id="rId43"/>
    <p:sldId id="307" r:id="rId44"/>
    <p:sldId id="311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4472" autoAdjust="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219B8-922B-49E9-AEE1-C7C5FC3EDBEE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BFE06-B0C2-403C-BED3-7A432F9E6B4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219B8-922B-49E9-AEE1-C7C5FC3EDBEE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BFE06-B0C2-403C-BED3-7A432F9E6B4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219B8-922B-49E9-AEE1-C7C5FC3EDBEE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BFE06-B0C2-403C-BED3-7A432F9E6B4B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219B8-922B-49E9-AEE1-C7C5FC3EDBEE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BFE06-B0C2-403C-BED3-7A432F9E6B4B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219B8-922B-49E9-AEE1-C7C5FC3EDBEE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BFE06-B0C2-403C-BED3-7A432F9E6B4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219B8-922B-49E9-AEE1-C7C5FC3EDBEE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BFE06-B0C2-403C-BED3-7A432F9E6B4B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219B8-922B-49E9-AEE1-C7C5FC3EDBEE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BFE06-B0C2-403C-BED3-7A432F9E6B4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219B8-922B-49E9-AEE1-C7C5FC3EDBEE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BFE06-B0C2-403C-BED3-7A432F9E6B4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219B8-922B-49E9-AEE1-C7C5FC3EDBEE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BFE06-B0C2-403C-BED3-7A432F9E6B4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219B8-922B-49E9-AEE1-C7C5FC3EDBEE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BFE06-B0C2-403C-BED3-7A432F9E6B4B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219B8-922B-49E9-AEE1-C7C5FC3EDBEE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BFE06-B0C2-403C-BED3-7A432F9E6B4B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D40219B8-922B-49E9-AEE1-C7C5FC3EDBEE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3CDBFE06-B0C2-403C-BED3-7A432F9E6B4B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3168352"/>
          </a:xfrm>
          <a:solidFill>
            <a:srgbClr val="0070C0"/>
          </a:solidFill>
        </p:spPr>
        <p:txBody>
          <a:bodyPr>
            <a:noAutofit/>
          </a:bodyPr>
          <a:lstStyle/>
          <a:p>
            <a:r>
              <a:rPr lang="ru-RU" sz="3200" b="1" dirty="0" smtClean="0"/>
              <a:t>Реализация мероприятий перечня проектов народных инициатив в </a:t>
            </a:r>
            <a:r>
              <a:rPr lang="ru-RU" sz="3200" b="1" dirty="0" err="1" smtClean="0"/>
              <a:t>Боханском</a:t>
            </a:r>
            <a:r>
              <a:rPr lang="ru-RU" sz="3200" b="1" dirty="0" smtClean="0"/>
              <a:t> районе, в 2021 году  </a:t>
            </a:r>
            <a:br>
              <a:rPr lang="ru-RU" sz="3200" b="1" dirty="0" smtClean="0"/>
            </a:br>
            <a:r>
              <a:rPr lang="ru-RU" sz="3200" b="1" dirty="0" smtClean="0">
                <a:solidFill>
                  <a:schemeClr val="bg1"/>
                </a:solidFill>
              </a:rPr>
              <a:t>реализовано</a:t>
            </a:r>
            <a:r>
              <a:rPr lang="ru-RU" sz="3200" b="1" dirty="0" smtClean="0"/>
              <a:t> 41</a:t>
            </a:r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3200" b="1" dirty="0" smtClean="0">
                <a:solidFill>
                  <a:schemeClr val="bg1"/>
                </a:solidFill>
              </a:rPr>
              <a:t>мероприятия на общую сумму 12 412,0 тыс. руб.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3315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74" b="32544"/>
          <a:stretch/>
        </p:blipFill>
        <p:spPr bwMode="auto">
          <a:xfrm>
            <a:off x="1259632" y="3429000"/>
            <a:ext cx="6840760" cy="2009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262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1800" b="1" dirty="0" smtClean="0"/>
              <a:t>1.8. </a:t>
            </a:r>
            <a:r>
              <a:rPr lang="ru-RU" sz="1800" b="1" dirty="0"/>
              <a:t>Организация проведения текущего ремонта туалета МБОУ "Ново-</a:t>
            </a:r>
            <a:r>
              <a:rPr lang="ru-RU" sz="1800" b="1" dirty="0" err="1"/>
              <a:t>Идинская</a:t>
            </a:r>
            <a:r>
              <a:rPr lang="ru-RU" sz="1800" b="1" dirty="0"/>
              <a:t> СОШ" по адресу </a:t>
            </a:r>
            <a:r>
              <a:rPr lang="ru-RU" sz="1800" b="1" dirty="0" err="1"/>
              <a:t>с.Новая</a:t>
            </a:r>
            <a:r>
              <a:rPr lang="ru-RU" sz="1800" b="1" dirty="0"/>
              <a:t> </a:t>
            </a:r>
            <a:r>
              <a:rPr lang="ru-RU" sz="1800" b="1" dirty="0" err="1"/>
              <a:t>Ида</a:t>
            </a:r>
            <a:r>
              <a:rPr lang="ru-RU" sz="1800" b="1" dirty="0"/>
              <a:t> </a:t>
            </a:r>
            <a:r>
              <a:rPr lang="ru-RU" sz="1800" b="1" dirty="0" err="1"/>
              <a:t>ул.Центральная</a:t>
            </a:r>
            <a:r>
              <a:rPr lang="ru-RU" sz="1800" b="1" dirty="0"/>
              <a:t>, 54 </a:t>
            </a:r>
            <a:r>
              <a:rPr lang="ru-RU" sz="1800" b="1" dirty="0" err="1"/>
              <a:t>Боханского</a:t>
            </a:r>
            <a:r>
              <a:rPr lang="ru-RU" sz="1800" b="1" dirty="0"/>
              <a:t> района – 400 000 руб.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admin\Desktop\Народные Инициативы 2021\Фото\Район\Н-И СОШ\image-06-10-21-02-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4860032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dmin\Desktop\Народные Инициативы 2021\Фото\Район\Н-И СОШ\image-06-10-21-02-06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772" y="3259243"/>
            <a:ext cx="4512501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9470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440160"/>
          </a:xfrm>
        </p:spPr>
        <p:txBody>
          <a:bodyPr>
            <a:normAutofit/>
          </a:bodyPr>
          <a:lstStyle/>
          <a:p>
            <a:pPr algn="l"/>
            <a:r>
              <a:rPr lang="ru-RU" sz="1800" b="1" dirty="0" smtClean="0"/>
              <a:t>1.9. </a:t>
            </a:r>
            <a:r>
              <a:rPr lang="ru-RU" sz="1800" b="1" dirty="0"/>
              <a:t>Организация проведения текущего ремонта по остеклению оконных проемов  в МБДОУ "Морозовский  детский сад" по адресу: </a:t>
            </a:r>
            <a:r>
              <a:rPr lang="ru-RU" sz="1800" b="1" dirty="0" err="1"/>
              <a:t>д.Морозово</a:t>
            </a:r>
            <a:r>
              <a:rPr lang="ru-RU" sz="1800" b="1" dirty="0"/>
              <a:t>, </a:t>
            </a:r>
            <a:r>
              <a:rPr lang="ru-RU" sz="1800" b="1" dirty="0" err="1"/>
              <a:t>ул.Школьная</a:t>
            </a:r>
            <a:r>
              <a:rPr lang="ru-RU" sz="1800" b="1" dirty="0"/>
              <a:t>, д.1, </a:t>
            </a:r>
            <a:r>
              <a:rPr lang="ru-RU" sz="1800" b="1" dirty="0" err="1"/>
              <a:t>Боханского</a:t>
            </a:r>
            <a:r>
              <a:rPr lang="ru-RU" sz="1800" b="1" dirty="0"/>
              <a:t> района – 171 074 руб.</a:t>
            </a:r>
          </a:p>
        </p:txBody>
      </p:sp>
      <p:pic>
        <p:nvPicPr>
          <p:cNvPr id="7170" name="Picture 2" descr="C:\Users\admin\Desktop\Народные Инициативы 2021\Фото\Район\Морозовский д.с\20211006_092917-COLLAGE_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644080" y="1825120"/>
            <a:ext cx="7920880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161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1800" b="1" dirty="0" smtClean="0"/>
              <a:t>1.10. </a:t>
            </a:r>
            <a:r>
              <a:rPr lang="ru-RU" sz="1800" b="1" dirty="0"/>
              <a:t>Организация проведения текущего ремонта системы отопления в МБОУ "Верхне-</a:t>
            </a:r>
            <a:r>
              <a:rPr lang="ru-RU" sz="1800" b="1" dirty="0" err="1"/>
              <a:t>Идинская</a:t>
            </a:r>
            <a:r>
              <a:rPr lang="ru-RU" sz="1800" b="1" dirty="0"/>
              <a:t> СОШ"  по адресу: </a:t>
            </a:r>
            <a:r>
              <a:rPr lang="ru-RU" sz="1800" b="1" dirty="0" err="1"/>
              <a:t>с.Тихоновка</a:t>
            </a:r>
            <a:r>
              <a:rPr lang="ru-RU" sz="1800" b="1" dirty="0"/>
              <a:t>, </a:t>
            </a:r>
            <a:r>
              <a:rPr lang="ru-RU" sz="1800" b="1" dirty="0" err="1"/>
              <a:t>ул.Лермонтова</a:t>
            </a:r>
            <a:r>
              <a:rPr lang="ru-RU" sz="1800" b="1" dirty="0"/>
              <a:t>, 5,  </a:t>
            </a:r>
            <a:r>
              <a:rPr lang="ru-RU" sz="1800" b="1" dirty="0" err="1"/>
              <a:t>Боханского</a:t>
            </a:r>
            <a:r>
              <a:rPr lang="ru-RU" sz="1800" b="1" dirty="0"/>
              <a:t> района – 350 000 руб.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C:\Users\admin\Desktop\Народные Инициативы 2021\Фото\Район\Верхне-идинская СОШ\IMG_20211112_12095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6" r="20152" b="8476"/>
          <a:stretch/>
        </p:blipFill>
        <p:spPr bwMode="auto">
          <a:xfrm>
            <a:off x="251521" y="1484784"/>
            <a:ext cx="4277348" cy="305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dmin\Desktop\Народные Инициативы 2021\Фото\Район\Верхне-идинская СОШ\IMG_20211112_1213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212976"/>
            <a:ext cx="4584509" cy="3438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36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1800" b="1" dirty="0" smtClean="0"/>
              <a:t>1.11</a:t>
            </a:r>
            <a:r>
              <a:rPr lang="ru-RU" sz="1800" b="1" dirty="0"/>
              <a:t>. Организация проведения монтажа оборудования теплоисточника МБОУ "Морозовская ООШ" по адресу: </a:t>
            </a:r>
            <a:r>
              <a:rPr lang="ru-RU" sz="1800" b="1" dirty="0" err="1"/>
              <a:t>д.Морозово</a:t>
            </a:r>
            <a:r>
              <a:rPr lang="ru-RU" sz="1800" b="1" dirty="0"/>
              <a:t>, </a:t>
            </a:r>
            <a:r>
              <a:rPr lang="ru-RU" sz="1800" b="1" dirty="0" err="1"/>
              <a:t>ул.Школьная</a:t>
            </a:r>
            <a:r>
              <a:rPr lang="ru-RU" sz="1800" b="1" dirty="0"/>
              <a:t>, д.1Б , </a:t>
            </a:r>
            <a:r>
              <a:rPr lang="ru-RU" sz="1800" b="1" dirty="0" err="1"/>
              <a:t>Боханского</a:t>
            </a:r>
            <a:r>
              <a:rPr lang="ru-RU" sz="1800" b="1" dirty="0"/>
              <a:t> района – 587 216 руб.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admin\Desktop\Народные Инициативы 2021\Фото\Район\Морозовская ООШ\IMG_20211006_0918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524104"/>
            <a:ext cx="35718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89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1800" b="1" dirty="0" smtClean="0"/>
              <a:t>1.12</a:t>
            </a:r>
            <a:r>
              <a:rPr lang="ru-RU" sz="1800" b="1" dirty="0"/>
              <a:t>. Организация проведения монтажа оборудования теплоисточника МБОУ "</a:t>
            </a:r>
            <a:r>
              <a:rPr lang="ru-RU" sz="1800" b="1" dirty="0" err="1"/>
              <a:t>Тарасинская</a:t>
            </a:r>
            <a:r>
              <a:rPr lang="ru-RU" sz="1800" b="1" dirty="0"/>
              <a:t> СОШ" по адресу: </a:t>
            </a:r>
            <a:r>
              <a:rPr lang="ru-RU" sz="1800" b="1" dirty="0" err="1"/>
              <a:t>с.Тараса</a:t>
            </a:r>
            <a:r>
              <a:rPr lang="ru-RU" sz="1800" b="1" dirty="0"/>
              <a:t> </a:t>
            </a:r>
            <a:r>
              <a:rPr lang="ru-RU" sz="1800" b="1" dirty="0" err="1"/>
              <a:t>ул.Ленина</a:t>
            </a:r>
            <a:r>
              <a:rPr lang="ru-RU" sz="1800" b="1" dirty="0"/>
              <a:t>, 18 </a:t>
            </a:r>
            <a:r>
              <a:rPr lang="ru-RU" sz="1800" b="1" dirty="0" err="1"/>
              <a:t>Боханского</a:t>
            </a:r>
            <a:r>
              <a:rPr lang="ru-RU" sz="1800" b="1" dirty="0"/>
              <a:t> района – 598 548 руб.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admin\Desktop\Народные Инициативы 2021\Фото\Район\Терморобот Тарасинская СОШ\3B415C67-78CC-4474-AF6A-DEDF35F7D4C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196752"/>
            <a:ext cx="4749170" cy="5311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48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ru-RU" sz="1800" b="1" dirty="0" smtClean="0"/>
              <a:t>1.13</a:t>
            </a:r>
            <a:r>
              <a:rPr lang="ru-RU" sz="1800" b="1" dirty="0"/>
              <a:t>. Организация проведения текущего ремонта ввода электроснабжения в МБОУ "</a:t>
            </a:r>
            <a:r>
              <a:rPr lang="ru-RU" sz="1800" b="1" dirty="0" err="1"/>
              <a:t>Казачинская</a:t>
            </a:r>
            <a:r>
              <a:rPr lang="ru-RU" sz="1800" b="1" dirty="0"/>
              <a:t> СОШ"  по адресу: </a:t>
            </a:r>
            <a:r>
              <a:rPr lang="ru-RU" sz="1800" b="1" dirty="0" err="1"/>
              <a:t>с.Казачье</a:t>
            </a:r>
            <a:r>
              <a:rPr lang="ru-RU" sz="1800" b="1" dirty="0"/>
              <a:t>, </a:t>
            </a:r>
            <a:r>
              <a:rPr lang="ru-RU" sz="1800" b="1" dirty="0" err="1"/>
              <a:t>ул.Больничная</a:t>
            </a:r>
            <a:r>
              <a:rPr lang="ru-RU" sz="1800" b="1" dirty="0"/>
              <a:t>, 1А,  </a:t>
            </a:r>
            <a:r>
              <a:rPr lang="ru-RU" sz="1800" b="1" dirty="0" err="1"/>
              <a:t>Боханского</a:t>
            </a:r>
            <a:r>
              <a:rPr lang="ru-RU" sz="1800" b="1" dirty="0"/>
              <a:t> района – 60 000 руб.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3" descr="C:\Users\admin\Desktop\Народные Инициативы 2021\Фото\Район\казачинская СОШ\После ввода\IMG2021100708342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1" b="10177"/>
          <a:stretch/>
        </p:blipFill>
        <p:spPr bwMode="auto">
          <a:xfrm>
            <a:off x="1619672" y="1696572"/>
            <a:ext cx="5956919" cy="487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78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199" y="692696"/>
            <a:ext cx="8435281" cy="14401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 smtClean="0">
                <a:solidFill>
                  <a:schemeClr val="bg1"/>
                </a:solidFill>
              </a:rPr>
              <a:t>2.1</a:t>
            </a:r>
            <a:r>
              <a:rPr lang="ru-RU" sz="1800" b="1" dirty="0">
                <a:solidFill>
                  <a:schemeClr val="bg1"/>
                </a:solidFill>
              </a:rPr>
              <a:t>. Благоустройство общественной территории по адресу: с. Александровское, </a:t>
            </a:r>
            <a:r>
              <a:rPr lang="ru-RU" sz="1800" b="1" dirty="0" err="1">
                <a:solidFill>
                  <a:schemeClr val="bg1"/>
                </a:solidFill>
              </a:rPr>
              <a:t>ул.Красная</a:t>
            </a:r>
            <a:r>
              <a:rPr lang="ru-RU" sz="1800" b="1" dirty="0">
                <a:solidFill>
                  <a:schemeClr val="bg1"/>
                </a:solidFill>
              </a:rPr>
              <a:t> Горка , уч.4 В (установка малых архитектурных форм) – 100 530 руб.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360040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b="1" dirty="0" smtClean="0"/>
              <a:t>2. МО «Александровское» -  </a:t>
            </a:r>
            <a:r>
              <a:rPr lang="ru-RU" sz="1800" b="1" dirty="0" smtClean="0"/>
              <a:t>313 062 </a:t>
            </a:r>
            <a:r>
              <a:rPr lang="ru-RU" sz="2000" b="1" dirty="0" smtClean="0"/>
              <a:t>руб.</a:t>
            </a:r>
            <a:endParaRPr lang="ru-RU" sz="2000" b="1" dirty="0"/>
          </a:p>
        </p:txBody>
      </p:sp>
      <p:pic>
        <p:nvPicPr>
          <p:cNvPr id="11266" name="Picture 2" descr="C:\Users\admin\Desktop\Народные Инициативы 2021\Фото\Александровское\НИ 20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429" y="1470461"/>
            <a:ext cx="6612456" cy="4379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334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04664"/>
            <a:ext cx="8435281" cy="7200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 smtClean="0">
                <a:solidFill>
                  <a:schemeClr val="bg1"/>
                </a:solidFill>
              </a:rPr>
              <a:t>2.2</a:t>
            </a:r>
            <a:r>
              <a:rPr lang="ru-RU" sz="1800" b="1" dirty="0">
                <a:solidFill>
                  <a:schemeClr val="bg1"/>
                </a:solidFill>
              </a:rPr>
              <a:t>. Бурение скважины с. Александровское, </a:t>
            </a:r>
            <a:r>
              <a:rPr lang="ru-RU" sz="1800" b="1" dirty="0" err="1">
                <a:solidFill>
                  <a:schemeClr val="bg1"/>
                </a:solidFill>
              </a:rPr>
              <a:t>ул.Красная</a:t>
            </a:r>
            <a:r>
              <a:rPr lang="ru-RU" sz="1800" b="1" dirty="0">
                <a:solidFill>
                  <a:schemeClr val="bg1"/>
                </a:solidFill>
              </a:rPr>
              <a:t> Горка, уч.4Б – 212 532 руб</a:t>
            </a:r>
            <a:r>
              <a:rPr lang="ru-RU" sz="1800" b="1" dirty="0" smtClean="0">
                <a:solidFill>
                  <a:schemeClr val="bg1"/>
                </a:solidFill>
              </a:rPr>
              <a:t>.  </a:t>
            </a:r>
            <a:endParaRPr lang="ru-RU" sz="1800" b="1" dirty="0">
              <a:solidFill>
                <a:schemeClr val="bg1"/>
              </a:solidFill>
            </a:endParaRPr>
          </a:p>
        </p:txBody>
      </p:sp>
      <p:pic>
        <p:nvPicPr>
          <p:cNvPr id="12290" name="Picture 2" descr="C:\Users\admin\Desktop\Народные Инициативы 2021\Фото\Александровское\НИ 2021 Скважин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952500"/>
            <a:ext cx="371475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555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689"/>
            <a:ext cx="8229600" cy="8640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 smtClean="0">
                <a:solidFill>
                  <a:schemeClr val="bg1"/>
                </a:solidFill>
              </a:rPr>
              <a:t>3.1. </a:t>
            </a:r>
            <a:r>
              <a:rPr lang="ru-RU" sz="1800" b="1" dirty="0">
                <a:solidFill>
                  <a:schemeClr val="bg1"/>
                </a:solidFill>
              </a:rPr>
              <a:t>Проведение ремонта автомобильных дорог общего пользования местного значения в </a:t>
            </a:r>
            <a:r>
              <a:rPr lang="ru-RU" sz="1800" b="1" dirty="0" err="1">
                <a:solidFill>
                  <a:schemeClr val="bg1"/>
                </a:solidFill>
              </a:rPr>
              <a:t>п.Бохан</a:t>
            </a:r>
            <a:r>
              <a:rPr lang="ru-RU" sz="1800" b="1" dirty="0">
                <a:solidFill>
                  <a:schemeClr val="bg1"/>
                </a:solidFill>
              </a:rPr>
              <a:t> по улицам </a:t>
            </a:r>
            <a:r>
              <a:rPr lang="ru-RU" sz="1800" b="1" dirty="0" err="1">
                <a:solidFill>
                  <a:schemeClr val="bg1"/>
                </a:solidFill>
              </a:rPr>
              <a:t>Идинская</a:t>
            </a:r>
            <a:r>
              <a:rPr lang="ru-RU" sz="1800" b="1" dirty="0">
                <a:solidFill>
                  <a:schemeClr val="bg1"/>
                </a:solidFill>
              </a:rPr>
              <a:t> и Речная – 958 768 руб.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76064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 smtClean="0"/>
              <a:t>3. МО «Бохан» - 1 </a:t>
            </a:r>
            <a:r>
              <a:rPr lang="ru-RU" sz="2000" b="1" dirty="0" smtClean="0"/>
              <a:t>150 521 руб.</a:t>
            </a:r>
            <a:endParaRPr lang="ru-RU" sz="2000" b="1" dirty="0"/>
          </a:p>
        </p:txBody>
      </p:sp>
      <p:pic>
        <p:nvPicPr>
          <p:cNvPr id="4098" name="Picture 2" descr="C:\Users\admin\Desktop\Народные Инициативы 2021\Фото\Бохан\Дороги после\IMG-1fc11a3c107d42a78b8fb45f7e2ce0aa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33" y="1268759"/>
            <a:ext cx="2598491" cy="534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Народные Инициативы 2021\Фото\Бохан\Дороги после\IMG-cc7d4a2b3464b69a22e97a8248883b0a-V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3" t="19508" r="-252"/>
          <a:stretch/>
        </p:blipFill>
        <p:spPr bwMode="auto">
          <a:xfrm>
            <a:off x="3237276" y="1268759"/>
            <a:ext cx="2561620" cy="5343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admin\Desktop\Народные Инициативы 2021\Фото\Бохан\Дороги после\IMG-5c9866eaf05cc37a10276efa570a5a3f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275138"/>
            <a:ext cx="2592288" cy="5331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11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858424"/>
          </a:xfrm>
        </p:spPr>
        <p:txBody>
          <a:bodyPr>
            <a:normAutofit/>
          </a:bodyPr>
          <a:lstStyle/>
          <a:p>
            <a:pPr algn="l"/>
            <a:r>
              <a:rPr lang="ru-RU" sz="1800" b="1" dirty="0" smtClean="0">
                <a:solidFill>
                  <a:schemeClr val="bg1"/>
                </a:solidFill>
              </a:rPr>
              <a:t>3.2</a:t>
            </a:r>
            <a:r>
              <a:rPr lang="ru-RU" sz="1800" b="1" dirty="0">
                <a:solidFill>
                  <a:schemeClr val="bg1"/>
                </a:solidFill>
              </a:rPr>
              <a:t>. Приобретение дорожных знаков и установка за счет средств местного бюджета – 191 753 руб.</a:t>
            </a:r>
          </a:p>
        </p:txBody>
      </p:sp>
      <p:pic>
        <p:nvPicPr>
          <p:cNvPr id="2050" name="Picture 2" descr="C:\Users\admin\Desktop\Народные Инициативы 2021\Фото\Бохан\Дорожные знаки\16449095383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3797152" cy="5062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Народные Инициативы 2021\Фото\Бохан\Дорожные знаки\16449095383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68759"/>
            <a:ext cx="3816424" cy="508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92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332656"/>
            <a:ext cx="8208912" cy="648072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Показатели реализации проекта Народные инициативы</a:t>
            </a:r>
            <a:endParaRPr lang="ru-RU" sz="2400" b="1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7273424"/>
              </p:ext>
            </p:extLst>
          </p:nvPr>
        </p:nvGraphicFramePr>
        <p:xfrm>
          <a:off x="467544" y="1124744"/>
          <a:ext cx="8280921" cy="5256589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2070014"/>
                <a:gridCol w="2070014"/>
                <a:gridCol w="2070014"/>
                <a:gridCol w="2070879"/>
              </a:tblGrid>
              <a:tr h="6814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69265" algn="l"/>
                          <a:tab pos="685800" algn="l"/>
                        </a:tabLs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 годам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69265" algn="l"/>
                          <a:tab pos="685800" algn="l"/>
                        </a:tabLs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Поселения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469265" algn="l"/>
                          <a:tab pos="685800" algn="l"/>
                        </a:tabLst>
                      </a:pPr>
                      <a:r>
                        <a:rPr lang="ru-RU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Финансирование (тыс. руб.)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469265" algn="l"/>
                          <a:tab pos="685800" algn="l"/>
                        </a:tabLst>
                      </a:pPr>
                      <a:r>
                        <a:rPr lang="ru-RU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мероприятий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407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69265" algn="l"/>
                          <a:tab pos="685800" algn="l"/>
                        </a:tabLs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2011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69265" algn="l"/>
                          <a:tab pos="685800" algn="l"/>
                        </a:tabLst>
                      </a:pPr>
                      <a:r>
                        <a:rPr lang="ru-RU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69265" algn="l"/>
                          <a:tab pos="685800" algn="l"/>
                        </a:tabLst>
                      </a:pPr>
                      <a:r>
                        <a:rPr lang="ru-RU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10452,2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69265" algn="l"/>
                          <a:tab pos="685800" algn="l"/>
                        </a:tabLst>
                      </a:pPr>
                      <a:r>
                        <a:rPr lang="ru-RU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407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69265" algn="l"/>
                          <a:tab pos="685800" algn="l"/>
                        </a:tabLs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2012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69265" algn="l"/>
                          <a:tab pos="685800" algn="l"/>
                        </a:tabLs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69265" algn="l"/>
                          <a:tab pos="685800" algn="l"/>
                        </a:tabLst>
                      </a:pPr>
                      <a:r>
                        <a:rPr lang="ru-RU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10160,5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69265" algn="l"/>
                          <a:tab pos="685800" algn="l"/>
                        </a:tabLst>
                      </a:pPr>
                      <a:r>
                        <a:rPr lang="ru-RU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407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69265" algn="l"/>
                          <a:tab pos="685800" algn="l"/>
                        </a:tabLst>
                      </a:pPr>
                      <a:r>
                        <a:rPr lang="ru-RU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2013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69265" algn="l"/>
                          <a:tab pos="685800" algn="l"/>
                        </a:tabLs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13+1(район)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69265" algn="l"/>
                          <a:tab pos="685800" algn="l"/>
                        </a:tabLs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19396,2(6380,4)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69265" algn="l"/>
                          <a:tab pos="685800" algn="l"/>
                        </a:tabLst>
                      </a:pPr>
                      <a:r>
                        <a:rPr lang="ru-RU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57(5)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407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69265" algn="l"/>
                          <a:tab pos="685800" algn="l"/>
                        </a:tabLst>
                      </a:pPr>
                      <a:r>
                        <a:rPr lang="ru-RU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69265" algn="l"/>
                          <a:tab pos="685800" algn="l"/>
                        </a:tabLs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69265" algn="l"/>
                          <a:tab pos="685800" algn="l"/>
                        </a:tabLst>
                      </a:pPr>
                      <a:r>
                        <a:rPr lang="ru-RU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8811, 1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69265" algn="l"/>
                          <a:tab pos="685800" algn="l"/>
                        </a:tabLst>
                      </a:pPr>
                      <a:r>
                        <a:rPr lang="ru-RU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407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69265" algn="l"/>
                          <a:tab pos="685800" algn="l"/>
                        </a:tabLst>
                      </a:pPr>
                      <a:r>
                        <a:rPr lang="ru-RU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69265" algn="l"/>
                          <a:tab pos="685800" algn="l"/>
                        </a:tabLs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69265" algn="l"/>
                          <a:tab pos="685800" algn="l"/>
                        </a:tabLst>
                      </a:pPr>
                      <a:r>
                        <a:rPr lang="ru-RU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6094,8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69265" algn="l"/>
                          <a:tab pos="685800" algn="l"/>
                        </a:tabLst>
                      </a:pPr>
                      <a:r>
                        <a:rPr lang="ru-RU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407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69265" algn="l"/>
                          <a:tab pos="685800" algn="l"/>
                        </a:tabLs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69265" algn="l"/>
                          <a:tab pos="685800" algn="l"/>
                        </a:tabLs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69265" algn="l"/>
                          <a:tab pos="685800" algn="l"/>
                        </a:tabLs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5706,2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69265" algn="l"/>
                          <a:tab pos="685800" algn="l"/>
                        </a:tabLst>
                      </a:pPr>
                      <a:r>
                        <a:rPr lang="ru-RU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407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69265" algn="l"/>
                          <a:tab pos="685800" algn="l"/>
                        </a:tabLst>
                      </a:pPr>
                      <a:r>
                        <a:rPr lang="ru-RU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69265" algn="l"/>
                          <a:tab pos="685800" algn="l"/>
                        </a:tabLst>
                      </a:pPr>
                      <a:r>
                        <a:rPr lang="ru-RU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13+1(район)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69265" algn="l"/>
                          <a:tab pos="685800" algn="l"/>
                        </a:tabLs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5816,5(6904,2)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69265" algn="l"/>
                          <a:tab pos="685800" algn="l"/>
                        </a:tabLst>
                      </a:pPr>
                      <a:r>
                        <a:rPr lang="ru-RU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27(17)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407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69265" algn="l"/>
                          <a:tab pos="685800" algn="l"/>
                        </a:tabLst>
                      </a:pPr>
                      <a:r>
                        <a:rPr lang="ru-RU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69265" algn="l"/>
                          <a:tab pos="685800" algn="l"/>
                        </a:tabLst>
                      </a:pPr>
                      <a:r>
                        <a:rPr lang="ru-RU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13+1(район)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69265" algn="l"/>
                          <a:tab pos="685800" algn="l"/>
                        </a:tabLs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6869,5(6869,5)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69265" algn="l"/>
                          <a:tab pos="685800" algn="l"/>
                        </a:tabLst>
                      </a:pPr>
                      <a:r>
                        <a:rPr lang="ru-RU" sz="16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35(20)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407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69265" algn="l"/>
                          <a:tab pos="685800" algn="l"/>
                        </a:tabLst>
                      </a:pPr>
                      <a:r>
                        <a:rPr lang="ru-RU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69265" algn="l"/>
                          <a:tab pos="685800" algn="l"/>
                        </a:tabLst>
                      </a:pPr>
                      <a:r>
                        <a:rPr lang="ru-RU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13+1(район)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69265" algn="l"/>
                          <a:tab pos="685800" algn="l"/>
                        </a:tabLs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7236,2(7192,3)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69265" algn="l"/>
                          <a:tab pos="685800" algn="l"/>
                        </a:tabLst>
                      </a:pPr>
                      <a:r>
                        <a:rPr lang="ru-RU" sz="16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37(16)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407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69265" algn="l"/>
                          <a:tab pos="685800" algn="l"/>
                        </a:tabLst>
                      </a:pPr>
                      <a:r>
                        <a:rPr lang="ru-RU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69265" algn="l"/>
                          <a:tab pos="685800" algn="l"/>
                        </a:tabLst>
                      </a:pPr>
                      <a:r>
                        <a:rPr lang="ru-RU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13+1(район)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69265" algn="l"/>
                          <a:tab pos="685800" algn="l"/>
                        </a:tabLs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12863,9(7280,7)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69265" algn="l"/>
                          <a:tab pos="685800" algn="l"/>
                        </a:tabLs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38(22)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5840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69265" algn="l"/>
                          <a:tab pos="685800" algn="l"/>
                        </a:tabLst>
                      </a:pPr>
                      <a:r>
                        <a:rPr lang="ru-RU" sz="16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69265" algn="l"/>
                          <a:tab pos="685800" algn="l"/>
                        </a:tabLst>
                      </a:pPr>
                      <a:r>
                        <a:rPr lang="ru-RU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13+1(район)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69265" algn="l"/>
                          <a:tab pos="685800" algn="l"/>
                        </a:tabLst>
                      </a:pPr>
                      <a:r>
                        <a:rPr lang="ru-RU" sz="16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5362,3 (7152,7)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28(13)</a:t>
                      </a: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469265" algn="l"/>
                          <a:tab pos="685800" algn="l"/>
                        </a:tabLs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5840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69265" algn="l"/>
                          <a:tab pos="685800" algn="l"/>
                        </a:tabLst>
                      </a:pPr>
                      <a:r>
                        <a:rPr lang="ru-RU" sz="16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Проект 2022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69265" algn="l"/>
                          <a:tab pos="685800" algn="l"/>
                        </a:tabLst>
                      </a:pPr>
                      <a:r>
                        <a:rPr lang="ru-RU" sz="16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+1(район)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69265" algn="l"/>
                          <a:tab pos="685800" algn="l"/>
                        </a:tabLst>
                      </a:pPr>
                      <a:r>
                        <a:rPr lang="ru-RU" sz="16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10 070,96(10 321,0)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69265" algn="l"/>
                          <a:tab pos="685800" algn="l"/>
                        </a:tabLst>
                      </a:pPr>
                      <a:r>
                        <a:rPr lang="ru-RU" sz="16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 (7)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806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687"/>
            <a:ext cx="8229600" cy="7920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 smtClean="0">
                <a:solidFill>
                  <a:schemeClr val="bg1"/>
                </a:solidFill>
              </a:rPr>
              <a:t>4.1</a:t>
            </a:r>
            <a:r>
              <a:rPr lang="ru-RU" sz="1800" b="1" dirty="0">
                <a:solidFill>
                  <a:schemeClr val="bg1"/>
                </a:solidFill>
              </a:rPr>
              <a:t>. Приобретение пожарного оборудования (противопожарный ранец, пожарные рукава) – 50 505 руб.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04056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 smtClean="0"/>
              <a:t>4. МО «Буреть» - </a:t>
            </a:r>
            <a:r>
              <a:rPr lang="ru-RU" sz="2000" b="1" dirty="0" smtClean="0"/>
              <a:t>295 556 руб.</a:t>
            </a:r>
            <a:endParaRPr lang="ru-RU" sz="2000" b="1" dirty="0"/>
          </a:p>
        </p:txBody>
      </p:sp>
      <p:pic>
        <p:nvPicPr>
          <p:cNvPr id="13314" name="Picture 2" descr="C:\Users\admin\Desktop\Народные Инициативы 2021\Фото\Буреть\Противоп.обор\20210927_1514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81" y="1412776"/>
            <a:ext cx="5400600" cy="303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admin\Desktop\Народные Инициативы 2021\Фото\Буреть\Противоп.обор\20210927_15212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85"/>
          <a:stretch/>
        </p:blipFill>
        <p:spPr bwMode="auto">
          <a:xfrm>
            <a:off x="4932040" y="3861048"/>
            <a:ext cx="3833978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admin\Desktop\Народные Инициативы 2021\Фото\Буреть\Противоп.обор\20210927_15210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0" r="17415"/>
          <a:stretch/>
        </p:blipFill>
        <p:spPr bwMode="auto">
          <a:xfrm>
            <a:off x="5865962" y="1556792"/>
            <a:ext cx="2665564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admin\Desktop\Народные Инициативы 2021\Фото\Буреть\Противоп.обор\20210927_15150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7" r="25059"/>
          <a:stretch/>
        </p:blipFill>
        <p:spPr bwMode="auto">
          <a:xfrm>
            <a:off x="1316382" y="4581128"/>
            <a:ext cx="1887099" cy="175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267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930432"/>
          </a:xfrm>
        </p:spPr>
        <p:txBody>
          <a:bodyPr>
            <a:normAutofit/>
          </a:bodyPr>
          <a:lstStyle/>
          <a:p>
            <a:pPr algn="l"/>
            <a:r>
              <a:rPr lang="ru-RU" sz="1800" b="1" dirty="0" smtClean="0"/>
              <a:t>4.2</a:t>
            </a:r>
            <a:r>
              <a:rPr lang="ru-RU" sz="1800" b="1" dirty="0"/>
              <a:t>. Организация проведения текущего ремонта водонапорной башни по ул. Пионерская 1А д. Грязная – 245 051 руб.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 descr="C:\Users\admin\Desktop\Народные Инициативы 2021\Фото\Буреть\Текущий ремонт\После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4" r="15966" b="18684"/>
          <a:stretch/>
        </p:blipFill>
        <p:spPr bwMode="auto">
          <a:xfrm>
            <a:off x="2051720" y="1340768"/>
            <a:ext cx="5112568" cy="5026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56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1"/>
            <a:ext cx="8229600" cy="11521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 smtClean="0">
                <a:solidFill>
                  <a:schemeClr val="bg1"/>
                </a:solidFill>
              </a:rPr>
              <a:t>5.1. </a:t>
            </a:r>
            <a:r>
              <a:rPr lang="ru-RU" sz="1800" b="1" dirty="0">
                <a:solidFill>
                  <a:schemeClr val="bg1"/>
                </a:solidFill>
              </a:rPr>
              <a:t>Приобретение уличных тренажеров, карусели на детскую площадку по адресу с. Казачье, ул. Лесная, 39А (установка за счет местного бюджета) – 114 681,89 руб.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2074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 smtClean="0"/>
              <a:t>5. МО «Казачье» - </a:t>
            </a:r>
            <a:r>
              <a:rPr lang="ru-RU" sz="2000" b="1" dirty="0" smtClean="0"/>
              <a:t>332 930 руб</a:t>
            </a:r>
            <a:r>
              <a:rPr lang="ru-RU" sz="2000" b="1" dirty="0" smtClean="0"/>
              <a:t>.</a:t>
            </a:r>
            <a:endParaRPr lang="ru-RU" sz="2000" b="1" dirty="0"/>
          </a:p>
        </p:txBody>
      </p:sp>
      <p:pic>
        <p:nvPicPr>
          <p:cNvPr id="15362" name="Picture 2" descr="C:\Users\admin\Desktop\Народные Инициативы 2021\Фото\Казачье\IMG-914f95523dd80e01a5a390d21dc379ff-V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2"/>
          <a:stretch/>
        </p:blipFill>
        <p:spPr bwMode="auto">
          <a:xfrm>
            <a:off x="411422" y="1484784"/>
            <a:ext cx="3096344" cy="348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admin\Desktop\Народные Инициативы 2021\Фото\Казачье\IMG-cb8f2cb0da5f694293573aff417ea790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405" y="1484784"/>
            <a:ext cx="2600773" cy="346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admin\Desktop\Народные Инициативы 2021\Фото\Казачье\IMG-d127f249afa41125b264c025c96778a6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518" y="1484784"/>
            <a:ext cx="2595836" cy="3461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116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138"/>
          </a:xfrm>
        </p:spPr>
        <p:txBody>
          <a:bodyPr>
            <a:normAutofit/>
          </a:bodyPr>
          <a:lstStyle/>
          <a:p>
            <a:pPr algn="l"/>
            <a:r>
              <a:rPr lang="ru-RU" sz="1800" b="1" dirty="0" smtClean="0"/>
              <a:t>5.2</a:t>
            </a:r>
            <a:r>
              <a:rPr lang="ru-RU" sz="1800" b="1" dirty="0"/>
              <a:t>. Приобретение шифера для ремонта крыши Казачинского ДК по адресу с. Казачье, ул. Мира, 1Б, помещение 2 (проведение ремонта за счет местного бюджета) – 129 972,67 руб. 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 descr="C:\Users\admin\Desktop\Народные Инициативы 2021\Фото\Казачье\IMG_20210528_1511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340767"/>
            <a:ext cx="3672410" cy="4896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535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1800" b="1" dirty="0" smtClean="0"/>
              <a:t>5.3. </a:t>
            </a:r>
            <a:r>
              <a:rPr lang="ru-RU" sz="1800" b="1" dirty="0"/>
              <a:t>Приобретение труб и регистров для ремонта системы отопления </a:t>
            </a:r>
            <a:r>
              <a:rPr lang="ru-RU" sz="1800" b="1" dirty="0" err="1"/>
              <a:t>Логановского</a:t>
            </a:r>
            <a:r>
              <a:rPr lang="ru-RU" sz="1800" b="1" dirty="0"/>
              <a:t> клуба по адресу д. Логанова, ул. Трудовая, 20 (проведение ремонта за счет местного бюджета) – 88 275,44 руб.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7410" name="Picture 2" descr="C:\Users\admin\Desktop\Народные Инициативы 2021\Фото\Казачье\IMG-3cab26ebb11b23d3b4f74ae33e407736-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3279558" cy="437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admin\Desktop\Народные Инициативы 2021\Фото\Казачье\IMG-492d2957871add6d4d954f8d33b9fb88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013" y="1412776"/>
            <a:ext cx="3648406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admin\Desktop\Народные Инициативы 2021\Фото\Казачье\IMG-4ee42afc87a575755e693b4a3cea1a3a-V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8" t="27694" b="8934"/>
          <a:stretch/>
        </p:blipFill>
        <p:spPr bwMode="auto">
          <a:xfrm>
            <a:off x="3563888" y="3429000"/>
            <a:ext cx="3069535" cy="336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47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64705"/>
            <a:ext cx="8229600" cy="11521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 smtClean="0">
                <a:solidFill>
                  <a:schemeClr val="bg1"/>
                </a:solidFill>
              </a:rPr>
              <a:t>6.1. </a:t>
            </a:r>
            <a:r>
              <a:rPr lang="ru-RU" sz="1800" b="1" dirty="0">
                <a:solidFill>
                  <a:schemeClr val="bg1"/>
                </a:solidFill>
              </a:rPr>
              <a:t>Приобретение комплектов спецодежды для муниципальной пожарной охраны (4 комплекта) – 23 800 руб.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 smtClean="0"/>
              <a:t>6. МО «Каменка» - </a:t>
            </a:r>
            <a:r>
              <a:rPr lang="ru-RU" sz="2000" b="1" dirty="0" smtClean="0"/>
              <a:t>298 866 руб</a:t>
            </a:r>
            <a:r>
              <a:rPr lang="ru-RU" sz="2000" b="1" dirty="0" smtClean="0"/>
              <a:t>.</a:t>
            </a:r>
            <a:endParaRPr lang="ru-RU" sz="2000" b="1" dirty="0"/>
          </a:p>
        </p:txBody>
      </p:sp>
      <p:pic>
        <p:nvPicPr>
          <p:cNvPr id="18434" name="Picture 2" descr="C:\Users\admin\Desktop\Народные Инициативы 2021\Фото\Каменка\Приобретение\IMG-18aea71bb6ee775e0403d1b03f9dd651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484784"/>
            <a:ext cx="3816424" cy="508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617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1800" b="1" dirty="0" smtClean="0"/>
              <a:t>6.2</a:t>
            </a:r>
            <a:r>
              <a:rPr lang="ru-RU" sz="1800" b="1" dirty="0"/>
              <a:t>. Приобретение труб для прокладки летнего водопровода от водонапорной башни в </a:t>
            </a:r>
            <a:r>
              <a:rPr lang="ru-RU" sz="1800" b="1" dirty="0" err="1"/>
              <a:t>д.Макаровская</a:t>
            </a:r>
            <a:r>
              <a:rPr lang="ru-RU" sz="1800" b="1" dirty="0"/>
              <a:t>, </a:t>
            </a:r>
            <a:r>
              <a:rPr lang="ru-RU" sz="1800" b="1" dirty="0" err="1"/>
              <a:t>ул.Нецветаева</a:t>
            </a:r>
            <a:r>
              <a:rPr lang="ru-RU" sz="1800" b="1" dirty="0"/>
              <a:t> 15"А" по </a:t>
            </a:r>
            <a:r>
              <a:rPr lang="ru-RU" sz="1800" b="1" dirty="0" err="1"/>
              <a:t>ул.Нецветаева</a:t>
            </a:r>
            <a:r>
              <a:rPr lang="ru-RU" sz="1800" b="1" dirty="0"/>
              <a:t>, (Монтаж водопровода при трудовом участии местного населения) – 60 000 руб.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Users\admin\Desktop\Народные Инициативы 2021\Фото\Каменка\Приобретение\164204962854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5" t="14206" b="22704"/>
          <a:stretch/>
        </p:blipFill>
        <p:spPr bwMode="auto">
          <a:xfrm>
            <a:off x="2411760" y="1556792"/>
            <a:ext cx="3797375" cy="4315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683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1800" b="1" dirty="0"/>
              <a:t>6.3. Приобретение пиломатериалов для ограждение кладбища в </a:t>
            </a:r>
            <a:r>
              <a:rPr lang="ru-RU" sz="1800" b="1" dirty="0" err="1"/>
              <a:t>д.Морозово</a:t>
            </a:r>
            <a:r>
              <a:rPr lang="ru-RU" sz="1800" b="1" dirty="0"/>
              <a:t> (ограждение при трудовом участии местного населения) – 75 000 руб.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Users\admin\Desktop\Народные Инициативы 2021\Фото\Каменка\Приобретение\каменка 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53795"/>
            <a:ext cx="3510390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admin\Desktop\Народные Инициативы 2021\Фото\Каменка\Приобретение\каменка 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653" y="1556792"/>
            <a:ext cx="3508857" cy="467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671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008112"/>
          </a:xfrm>
        </p:spPr>
        <p:txBody>
          <a:bodyPr>
            <a:normAutofit/>
          </a:bodyPr>
          <a:lstStyle/>
          <a:p>
            <a:pPr algn="l"/>
            <a:r>
              <a:rPr lang="ru-RU" sz="1800" b="1" dirty="0" smtClean="0"/>
              <a:t>6.4</a:t>
            </a:r>
            <a:r>
              <a:rPr lang="ru-RU" sz="1800" b="1" dirty="0"/>
              <a:t>. Приобретение насоса ЭЦВ-6 для </a:t>
            </a:r>
            <a:r>
              <a:rPr lang="ru-RU" sz="1800" b="1" dirty="0" err="1"/>
              <a:t>водонапроной</a:t>
            </a:r>
            <a:r>
              <a:rPr lang="ru-RU" sz="1800" b="1" dirty="0"/>
              <a:t> </a:t>
            </a:r>
            <a:r>
              <a:rPr lang="ru-RU" sz="1800" b="1" dirty="0" smtClean="0"/>
              <a:t>башни </a:t>
            </a:r>
            <a:r>
              <a:rPr lang="ru-RU" sz="1800" b="1" dirty="0" err="1" smtClean="0"/>
              <a:t>с.Каменка</a:t>
            </a:r>
            <a:r>
              <a:rPr lang="ru-RU" sz="1800" b="1" dirty="0" smtClean="0"/>
              <a:t> </a:t>
            </a:r>
            <a:r>
              <a:rPr lang="ru-RU" sz="1800" b="1" dirty="0" err="1"/>
              <a:t>ул.Приангарская</a:t>
            </a:r>
            <a:r>
              <a:rPr lang="ru-RU" sz="1800" b="1" dirty="0"/>
              <a:t> 1"А"(монтаж при трудовом участии местного населения) – 45 000 руб.</a:t>
            </a:r>
          </a:p>
        </p:txBody>
      </p:sp>
      <p:pic>
        <p:nvPicPr>
          <p:cNvPr id="21506" name="Picture 2" descr="C:\Users\admin\Desktop\Народные Инициативы 2021\Фото\Каменка\Приобретение\IMG-13cffa9558b21cfefea40b1ecd4d1ab5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980729"/>
            <a:ext cx="4067082" cy="542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274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52128"/>
          </a:xfrm>
        </p:spPr>
        <p:txBody>
          <a:bodyPr>
            <a:normAutofit/>
          </a:bodyPr>
          <a:lstStyle/>
          <a:p>
            <a:pPr algn="l"/>
            <a:r>
              <a:rPr lang="ru-RU" sz="1800" b="1" dirty="0" smtClean="0"/>
              <a:t>6.5</a:t>
            </a:r>
            <a:r>
              <a:rPr lang="ru-RU" sz="1800" b="1" dirty="0"/>
              <a:t>. Приобретение насоса ЭЦВ-6  </a:t>
            </a:r>
            <a:r>
              <a:rPr lang="ru-RU" sz="1800" b="1" dirty="0" smtClean="0"/>
              <a:t>для водонапорной </a:t>
            </a:r>
            <a:r>
              <a:rPr lang="ru-RU" sz="1800" b="1" dirty="0"/>
              <a:t>башни </a:t>
            </a:r>
            <a:r>
              <a:rPr lang="ru-RU" sz="1800" b="1" dirty="0" err="1"/>
              <a:t>д.Гречехан</a:t>
            </a:r>
            <a:r>
              <a:rPr lang="ru-RU" sz="1800" b="1" dirty="0"/>
              <a:t> </a:t>
            </a:r>
            <a:r>
              <a:rPr lang="ru-RU" sz="1800" b="1" dirty="0" err="1"/>
              <a:t>ул.Школьная</a:t>
            </a:r>
            <a:r>
              <a:rPr lang="ru-RU" sz="1800" b="1" dirty="0"/>
              <a:t> 22 "А"(монтаж при трудовом участии местного населения) – 45 000 руб.</a:t>
            </a:r>
          </a:p>
        </p:txBody>
      </p:sp>
      <p:pic>
        <p:nvPicPr>
          <p:cNvPr id="22530" name="Picture 2" descr="C:\Users\admin\Desktop\Народные Инициативы 2021\Фото\Каменка\Приобретение\IMG-f4513878adf9fab8328afb0dc438133b-V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196752"/>
            <a:ext cx="3834426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489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404664"/>
            <a:ext cx="8568952" cy="1872208"/>
          </a:xfrm>
        </p:spPr>
        <p:txBody>
          <a:bodyPr>
            <a:normAutofit/>
          </a:bodyPr>
          <a:lstStyle/>
          <a:p>
            <a:pPr algn="l"/>
            <a:r>
              <a:rPr lang="ru-RU" b="1" dirty="0" smtClean="0">
                <a:solidFill>
                  <a:schemeClr val="bg1"/>
                </a:solidFill>
              </a:rPr>
              <a:t>1. </a:t>
            </a:r>
            <a:r>
              <a:rPr lang="ru-RU" b="1" dirty="0" err="1" smtClean="0">
                <a:solidFill>
                  <a:schemeClr val="bg1"/>
                </a:solidFill>
              </a:rPr>
              <a:t>Боханский</a:t>
            </a:r>
            <a:r>
              <a:rPr lang="ru-RU" b="1" dirty="0" smtClean="0">
                <a:solidFill>
                  <a:schemeClr val="bg1"/>
                </a:solidFill>
              </a:rPr>
              <a:t> муниципальный район </a:t>
            </a:r>
            <a:r>
              <a:rPr lang="ru-RU" b="1" dirty="0" smtClean="0">
                <a:solidFill>
                  <a:schemeClr val="bg1"/>
                </a:solidFill>
              </a:rPr>
              <a:t>- 7 152 737 руб.</a:t>
            </a:r>
          </a:p>
          <a:p>
            <a:pPr algn="just">
              <a:spcAft>
                <a:spcPts val="0"/>
              </a:spcAft>
            </a:pPr>
            <a:r>
              <a:rPr lang="ru-RU" b="1" dirty="0" smtClean="0">
                <a:solidFill>
                  <a:schemeClr val="bg1"/>
                </a:solidFill>
              </a:rPr>
              <a:t>1.1. </a:t>
            </a:r>
            <a:r>
              <a:rPr lang="ru-RU" b="1" dirty="0">
                <a:latin typeface="Times New Roman"/>
                <a:ea typeface="Times New Roman"/>
              </a:rPr>
              <a:t>Организация проведения текущего ремонта здания  МБДОУ "Александровский детский сад" по адресу: </a:t>
            </a:r>
            <a:r>
              <a:rPr lang="ru-RU" b="1" dirty="0" err="1">
                <a:latin typeface="Times New Roman"/>
                <a:ea typeface="Times New Roman"/>
              </a:rPr>
              <a:t>с.Александровское</a:t>
            </a:r>
            <a:r>
              <a:rPr lang="ru-RU" b="1" dirty="0">
                <a:latin typeface="Times New Roman"/>
                <a:ea typeface="Times New Roman"/>
              </a:rPr>
              <a:t>, </a:t>
            </a:r>
            <a:r>
              <a:rPr lang="ru-RU" b="1" dirty="0" err="1">
                <a:latin typeface="Times New Roman"/>
                <a:ea typeface="Times New Roman"/>
              </a:rPr>
              <a:t>ул.Ленина</a:t>
            </a:r>
            <a:r>
              <a:rPr lang="ru-RU" b="1" dirty="0">
                <a:latin typeface="Times New Roman"/>
                <a:ea typeface="Times New Roman"/>
              </a:rPr>
              <a:t>, д.11, </a:t>
            </a:r>
            <a:r>
              <a:rPr lang="ru-RU" b="1" dirty="0" err="1">
                <a:latin typeface="Times New Roman"/>
                <a:ea typeface="Times New Roman"/>
              </a:rPr>
              <a:t>Боханского</a:t>
            </a:r>
            <a:r>
              <a:rPr lang="ru-RU" b="1" dirty="0">
                <a:latin typeface="Times New Roman"/>
                <a:ea typeface="Times New Roman"/>
              </a:rPr>
              <a:t> района – 284 040 руб.</a:t>
            </a:r>
            <a:endParaRPr lang="ru-RU" sz="1200" b="1" dirty="0">
              <a:latin typeface="Times New Roman"/>
              <a:ea typeface="Times New Roman"/>
            </a:endParaRPr>
          </a:p>
          <a:p>
            <a:pPr algn="l"/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admin\Desktop\Народные Инициативы 2021\Фото\Район\Александровский дсад\Окна После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772817"/>
            <a:ext cx="4896544" cy="253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Народные Инициативы 2021\Фото\Район\Александровский дсад\Окна После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789040"/>
            <a:ext cx="4924619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015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52128"/>
          </a:xfrm>
        </p:spPr>
        <p:txBody>
          <a:bodyPr>
            <a:normAutofit/>
          </a:bodyPr>
          <a:lstStyle/>
          <a:p>
            <a:pPr algn="l"/>
            <a:r>
              <a:rPr lang="ru-RU" sz="1800" b="1" dirty="0" smtClean="0"/>
              <a:t>6.6</a:t>
            </a:r>
            <a:r>
              <a:rPr lang="ru-RU" sz="1800" b="1" dirty="0"/>
              <a:t>. Благоустройство памятника памяти павшим в ВОВ по адресу: </a:t>
            </a:r>
            <a:r>
              <a:rPr lang="ru-RU" sz="1800" b="1" dirty="0" err="1"/>
              <a:t>с.Каменка</a:t>
            </a:r>
            <a:r>
              <a:rPr lang="ru-RU" sz="1800" b="1" dirty="0"/>
              <a:t> </a:t>
            </a:r>
            <a:r>
              <a:rPr lang="ru-RU" sz="1800" b="1" dirty="0" err="1"/>
              <a:t>ул.Школьная</a:t>
            </a:r>
            <a:r>
              <a:rPr lang="ru-RU" sz="1800" b="1" dirty="0"/>
              <a:t> уч.8 – 50 066 руб.</a:t>
            </a:r>
          </a:p>
        </p:txBody>
      </p:sp>
      <p:pic>
        <p:nvPicPr>
          <p:cNvPr id="23554" name="Picture 2" descr="C:\Users\admin\Desktop\Народные Инициативы 2021\Фото\Каменка\Приобретение\20220114_11410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89" r="26948"/>
          <a:stretch/>
        </p:blipFill>
        <p:spPr bwMode="auto">
          <a:xfrm rot="5400000">
            <a:off x="2015587" y="-279282"/>
            <a:ext cx="5040819" cy="8136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618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692696"/>
            <a:ext cx="8229600" cy="6766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 smtClean="0">
                <a:solidFill>
                  <a:schemeClr val="bg1"/>
                </a:solidFill>
              </a:rPr>
              <a:t>7.1. </a:t>
            </a:r>
            <a:r>
              <a:rPr lang="ru-RU" sz="1800" b="1" dirty="0">
                <a:solidFill>
                  <a:schemeClr val="bg1"/>
                </a:solidFill>
              </a:rPr>
              <a:t>Бурение скважины в </a:t>
            </a:r>
            <a:r>
              <a:rPr lang="ru-RU" sz="1800" b="1" dirty="0" err="1">
                <a:solidFill>
                  <a:schemeClr val="bg1"/>
                </a:solidFill>
              </a:rPr>
              <a:t>д.Булык</a:t>
            </a:r>
            <a:r>
              <a:rPr lang="ru-RU" sz="1800" b="1" dirty="0">
                <a:solidFill>
                  <a:schemeClr val="bg1"/>
                </a:solidFill>
              </a:rPr>
              <a:t>, ул. Полевая, 36А – 255 208 руб.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 smtClean="0"/>
              <a:t>7. МО «Новая </a:t>
            </a:r>
            <a:r>
              <a:rPr lang="ru-RU" sz="2000" b="1" dirty="0" err="1" smtClean="0"/>
              <a:t>Ида</a:t>
            </a:r>
            <a:r>
              <a:rPr lang="ru-RU" sz="2000" b="1" dirty="0" smtClean="0"/>
              <a:t>» - </a:t>
            </a:r>
            <a:r>
              <a:rPr lang="ru-RU" sz="2000" b="1" dirty="0" smtClean="0"/>
              <a:t>373 334 руб.</a:t>
            </a:r>
            <a:endParaRPr lang="ru-RU" sz="2000" b="1" dirty="0"/>
          </a:p>
        </p:txBody>
      </p:sp>
      <p:pic>
        <p:nvPicPr>
          <p:cNvPr id="24578" name="Picture 2" descr="C:\Users\admin\Desktop\Народные Инициативы 2021\Фото\Новая Ида\IMG_20210623_1404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24744"/>
            <a:ext cx="4104456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431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pPr algn="l"/>
            <a:r>
              <a:rPr lang="ru-RU" sz="1800" b="1" dirty="0" smtClean="0"/>
              <a:t>7.2</a:t>
            </a:r>
            <a:r>
              <a:rPr lang="ru-RU" sz="1800" b="1" dirty="0"/>
              <a:t>. Приобретение и монтаж оборудования для водонапорной башни в д. </a:t>
            </a:r>
            <a:r>
              <a:rPr lang="ru-RU" sz="1800" b="1" dirty="0" err="1"/>
              <a:t>Булык</a:t>
            </a:r>
            <a:r>
              <a:rPr lang="ru-RU" sz="1800" b="1" dirty="0"/>
              <a:t>, ул. Полевая, 36А – 118 126 руб. </a:t>
            </a:r>
          </a:p>
        </p:txBody>
      </p:sp>
      <p:pic>
        <p:nvPicPr>
          <p:cNvPr id="1026" name="Picture 2" descr="C:\Users\admin\Desktop\Народные Инициативы 2021\Фото\Новая Ида\Водокачка\IMG_20211129_115301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38" y="1700808"/>
            <a:ext cx="2646295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admin\Desktop\Народные Инициативы 2021\Фото\Новая Ида\Оборудование\IMG_20220215_0936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002745"/>
            <a:ext cx="2916324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Народные Инициативы 2021\Фото\Новая Ида\Оборудование\поплавковый выключатель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002745"/>
            <a:ext cx="2607022" cy="164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Народные Инициативы 2021\Фото\Новая Ида\Оборудование\IMG_20220215_0931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844" y="2902647"/>
            <a:ext cx="2592288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776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692696"/>
            <a:ext cx="8712968" cy="13681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8.1</a:t>
            </a:r>
            <a:r>
              <a:rPr lang="ru-RU" sz="2000" b="1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. Приобретение материалов и обустройство ограждения рекреационного парка по адресу с. Олонки </a:t>
            </a:r>
            <a:r>
              <a:rPr lang="ru-RU" sz="2000" b="1" dirty="0" err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ул.Руслана</a:t>
            </a:r>
            <a:r>
              <a:rPr lang="ru-RU" sz="2000" b="1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Хомколова</a:t>
            </a:r>
            <a:r>
              <a:rPr lang="ru-RU" sz="2000" b="1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– 619 691 руб.</a:t>
            </a:r>
            <a:endParaRPr lang="ru-RU" sz="2000" b="1" dirty="0">
              <a:solidFill>
                <a:schemeClr val="tx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2074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 smtClean="0"/>
              <a:t>8. МО «Олонки» - </a:t>
            </a:r>
            <a:r>
              <a:rPr lang="ru-RU" sz="2000" b="1" dirty="0" smtClean="0"/>
              <a:t>619 691 руб. </a:t>
            </a:r>
            <a:endParaRPr lang="ru-RU" sz="2000" b="1" dirty="0"/>
          </a:p>
        </p:txBody>
      </p:sp>
      <p:pic>
        <p:nvPicPr>
          <p:cNvPr id="25602" name="Picture 2" descr="C:\Users\admin\Desktop\Народные Инициативы 2021\Фото\Олонки\IMG_21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84784"/>
            <a:ext cx="6261720" cy="469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533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64705"/>
            <a:ext cx="8229600" cy="72008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1800" b="1" dirty="0">
                <a:solidFill>
                  <a:schemeClr val="bg1"/>
                </a:solidFill>
              </a:rPr>
              <a:t>9.1. Приобретение материала для текущего ремонта ограждения территории кладбища в с. </a:t>
            </a:r>
            <a:r>
              <a:rPr lang="ru-RU" sz="1800" b="1" dirty="0" err="1">
                <a:solidFill>
                  <a:schemeClr val="bg1"/>
                </a:solidFill>
              </a:rPr>
              <a:t>Середкино</a:t>
            </a:r>
            <a:r>
              <a:rPr lang="ru-RU" sz="1800" b="1" dirty="0">
                <a:solidFill>
                  <a:schemeClr val="bg1"/>
                </a:solidFill>
              </a:rPr>
              <a:t> (ограждение при трудовом участии местного населения) – 101 010,15 руб.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 smtClean="0"/>
              <a:t>9. МО «</a:t>
            </a:r>
            <a:r>
              <a:rPr lang="ru-RU" sz="2000" b="1" dirty="0" err="1" smtClean="0"/>
              <a:t>Серёдкино</a:t>
            </a:r>
            <a:r>
              <a:rPr lang="ru-RU" sz="2000" b="1" dirty="0" smtClean="0"/>
              <a:t>» - </a:t>
            </a:r>
            <a:r>
              <a:rPr lang="ru-RU" sz="2000" b="1" dirty="0" smtClean="0"/>
              <a:t>248 788 руб.</a:t>
            </a:r>
            <a:endParaRPr lang="ru-RU" sz="2000" b="1" dirty="0"/>
          </a:p>
        </p:txBody>
      </p:sp>
      <p:pic>
        <p:nvPicPr>
          <p:cNvPr id="26626" name="Picture 2" descr="C:\Users\admin\Desktop\Народные Инициативы 2021\Фото\Середкино\Середкино\середкино 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887" b="41094"/>
          <a:stretch/>
        </p:blipFill>
        <p:spPr bwMode="auto">
          <a:xfrm>
            <a:off x="467544" y="1700808"/>
            <a:ext cx="8280920" cy="408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382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11521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>
                <a:solidFill>
                  <a:schemeClr val="bg1"/>
                </a:solidFill>
              </a:rPr>
              <a:t>9.2. Приобретение материалов для текущего ремонта ограждения территории кладбища в д. </a:t>
            </a:r>
            <a:r>
              <a:rPr lang="ru-RU" sz="1800" b="1" dirty="0" err="1">
                <a:solidFill>
                  <a:schemeClr val="bg1"/>
                </a:solidFill>
              </a:rPr>
              <a:t>Картыгей</a:t>
            </a:r>
            <a:r>
              <a:rPr lang="ru-RU" sz="1800" b="1" dirty="0">
                <a:solidFill>
                  <a:schemeClr val="bg1"/>
                </a:solidFill>
              </a:rPr>
              <a:t> (ограждение при трудовом участии местного населения</a:t>
            </a:r>
            <a:r>
              <a:rPr lang="ru-RU" sz="1800" b="1" dirty="0" smtClean="0">
                <a:solidFill>
                  <a:schemeClr val="bg1"/>
                </a:solidFill>
              </a:rPr>
              <a:t>) </a:t>
            </a:r>
            <a:r>
              <a:rPr lang="ru-RU" sz="1800" b="1" dirty="0">
                <a:solidFill>
                  <a:schemeClr val="bg1"/>
                </a:solidFill>
              </a:rPr>
              <a:t>- 101 010,15 руб.</a:t>
            </a:r>
          </a:p>
          <a:p>
            <a:pPr marL="0" indent="0">
              <a:buNone/>
            </a:pPr>
            <a:endParaRPr lang="ru-RU" sz="18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ru-RU" sz="1800" b="1" dirty="0">
              <a:solidFill>
                <a:schemeClr val="bg1"/>
              </a:solidFill>
            </a:endParaRPr>
          </a:p>
        </p:txBody>
      </p:sp>
      <p:pic>
        <p:nvPicPr>
          <p:cNvPr id="27650" name="Picture 2" descr="C:\Users\admin\Desktop\Народные Инициативы 2021\Фото\Середкино\Середкино\картыгей 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70"/>
          <a:stretch/>
        </p:blipFill>
        <p:spPr bwMode="auto">
          <a:xfrm>
            <a:off x="299278" y="1268760"/>
            <a:ext cx="4710969" cy="439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C:\Users\admin\Desktop\Народные Инициативы 2021\Фото\Середкино\Середкино\картыгей 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256758"/>
            <a:ext cx="3312368" cy="441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723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11521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 smtClean="0">
                <a:solidFill>
                  <a:schemeClr val="bg1"/>
                </a:solidFill>
              </a:rPr>
              <a:t>9.3</a:t>
            </a:r>
            <a:r>
              <a:rPr lang="ru-RU" sz="1800" b="1" dirty="0">
                <a:solidFill>
                  <a:schemeClr val="bg1"/>
                </a:solidFill>
              </a:rPr>
              <a:t>. Монтаж водопровода в д. </a:t>
            </a:r>
            <a:r>
              <a:rPr lang="ru-RU" sz="1800" b="1" dirty="0" err="1">
                <a:solidFill>
                  <a:schemeClr val="bg1"/>
                </a:solidFill>
              </a:rPr>
              <a:t>Мутиново</a:t>
            </a:r>
            <a:r>
              <a:rPr lang="ru-RU" sz="1800" b="1" dirty="0">
                <a:solidFill>
                  <a:schemeClr val="bg1"/>
                </a:solidFill>
              </a:rPr>
              <a:t> (при трудовом участии местного населения) – 46 767,7 руб.</a:t>
            </a:r>
          </a:p>
        </p:txBody>
      </p:sp>
      <p:pic>
        <p:nvPicPr>
          <p:cNvPr id="28674" name="Picture 2" descr="C:\Users\admin\Desktop\Народные Инициативы 2021\Фото\Середкино\После\изображение_viber_2021-09-30_15-52-17-6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980728"/>
            <a:ext cx="3226859" cy="57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27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7920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 smtClean="0">
                <a:solidFill>
                  <a:schemeClr val="bg1"/>
                </a:solidFill>
              </a:rPr>
              <a:t>10.1</a:t>
            </a:r>
            <a:r>
              <a:rPr lang="ru-RU" sz="1800" b="1" dirty="0">
                <a:solidFill>
                  <a:schemeClr val="bg1"/>
                </a:solidFill>
              </a:rPr>
              <a:t>. Организация проведения текущего ремонта водонапорной башни в </a:t>
            </a:r>
            <a:r>
              <a:rPr lang="ru-RU" sz="1800" b="1" dirty="0" err="1">
                <a:solidFill>
                  <a:schemeClr val="bg1"/>
                </a:solidFill>
              </a:rPr>
              <a:t>д.Красная</a:t>
            </a:r>
            <a:r>
              <a:rPr lang="ru-RU" sz="1800" b="1" dirty="0">
                <a:solidFill>
                  <a:schemeClr val="bg1"/>
                </a:solidFill>
              </a:rPr>
              <a:t> Буреть, </a:t>
            </a:r>
            <a:r>
              <a:rPr lang="ru-RU" sz="1800" b="1" dirty="0" err="1" smtClean="0">
                <a:solidFill>
                  <a:schemeClr val="bg1"/>
                </a:solidFill>
              </a:rPr>
              <a:t>ул.Новая</a:t>
            </a:r>
            <a:r>
              <a:rPr lang="ru-RU" sz="1800" b="1" dirty="0" smtClean="0">
                <a:solidFill>
                  <a:schemeClr val="bg1"/>
                </a:solidFill>
              </a:rPr>
              <a:t> </a:t>
            </a:r>
            <a:r>
              <a:rPr lang="ru-RU" sz="1800" b="1" dirty="0">
                <a:solidFill>
                  <a:schemeClr val="bg1"/>
                </a:solidFill>
              </a:rPr>
              <a:t>3Б – 371 021 руб.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 smtClean="0"/>
              <a:t>10. МО «Тараса» - 371 021 руб.</a:t>
            </a:r>
            <a:endParaRPr lang="ru-RU" sz="2000" b="1" dirty="0"/>
          </a:p>
        </p:txBody>
      </p:sp>
      <p:pic>
        <p:nvPicPr>
          <p:cNvPr id="29698" name="Picture 2" descr="C:\Users\admin\Desktop\Народные Инициативы 2021\Фото\Тараса\IMG-3d7ab2472caa50ff124b8078d46fd453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628800"/>
            <a:ext cx="5688632" cy="464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95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7200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 smtClean="0">
                <a:solidFill>
                  <a:schemeClr val="bg1"/>
                </a:solidFill>
              </a:rPr>
              <a:t>11.1. </a:t>
            </a:r>
            <a:r>
              <a:rPr lang="ru-RU" sz="1800" b="1" dirty="0">
                <a:solidFill>
                  <a:schemeClr val="bg1"/>
                </a:solidFill>
              </a:rPr>
              <a:t>Постановка, монтаж водоочистительного оборудования на водонапорную башню по адресу</a:t>
            </a:r>
            <a:r>
              <a:rPr lang="ru-RU" sz="1800" b="1" dirty="0" smtClean="0">
                <a:solidFill>
                  <a:schemeClr val="bg1"/>
                </a:solidFill>
              </a:rPr>
              <a:t>: д</a:t>
            </a:r>
            <a:r>
              <a:rPr lang="ru-RU" sz="1800" b="1" dirty="0">
                <a:solidFill>
                  <a:schemeClr val="bg1"/>
                </a:solidFill>
              </a:rPr>
              <a:t>. Чилим </a:t>
            </a:r>
            <a:r>
              <a:rPr lang="ru-RU" sz="1800" b="1" dirty="0" err="1" smtClean="0">
                <a:solidFill>
                  <a:schemeClr val="bg1"/>
                </a:solidFill>
              </a:rPr>
              <a:t>ул.Центральная</a:t>
            </a:r>
            <a:r>
              <a:rPr lang="ru-RU" sz="1800" b="1" dirty="0" smtClean="0">
                <a:solidFill>
                  <a:schemeClr val="bg1"/>
                </a:solidFill>
              </a:rPr>
              <a:t> </a:t>
            </a:r>
            <a:r>
              <a:rPr lang="ru-RU" sz="1800" b="1" dirty="0">
                <a:solidFill>
                  <a:schemeClr val="bg1"/>
                </a:solidFill>
              </a:rPr>
              <a:t>11а – 278 822 руб.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 smtClean="0"/>
              <a:t>11. МО «</a:t>
            </a:r>
            <a:r>
              <a:rPr lang="ru-RU" sz="2000" b="1" dirty="0" err="1" smtClean="0"/>
              <a:t>Тихоновка</a:t>
            </a:r>
            <a:r>
              <a:rPr lang="ru-RU" sz="2000" b="1" dirty="0" smtClean="0"/>
              <a:t>» - 334 846 рублей</a:t>
            </a:r>
            <a:endParaRPr lang="ru-RU" sz="2000" b="1" dirty="0"/>
          </a:p>
        </p:txBody>
      </p:sp>
      <p:pic>
        <p:nvPicPr>
          <p:cNvPr id="2050" name="Picture 2" descr="C:\Users\admin\Desktop\Народные Инициативы 2021\Фото\Тихоновка\IMG-8e090e8445538760e7c46c2b1928c0b6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11528"/>
            <a:ext cx="3834426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Народные Инициативы 2021\Фото\Тихоновка\IMG-8d59000405c3a70ec06c15716bb13026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98900"/>
            <a:ext cx="3813252" cy="508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303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424936" cy="1584176"/>
          </a:xfrm>
        </p:spPr>
        <p:txBody>
          <a:bodyPr>
            <a:normAutofit/>
          </a:bodyPr>
          <a:lstStyle/>
          <a:p>
            <a:pPr algn="l"/>
            <a:r>
              <a:rPr lang="ru-RU" sz="1800" b="1" dirty="0"/>
              <a:t>11.2. Благоустройство территории возле обелиска павшим воинам в годы Великой отечественной войны по адресу: </a:t>
            </a:r>
            <a:r>
              <a:rPr lang="ru-RU" sz="1800" b="1" dirty="0" err="1"/>
              <a:t>с.Тихоновка</a:t>
            </a:r>
            <a:r>
              <a:rPr lang="ru-RU" sz="1800" b="1" dirty="0"/>
              <a:t> ул. Лермонтова уч. 12Б – 56 024 руб.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admin\Desktop\Народные Инициативы 2021\Фото\Тихоновка\Обелиск\IMG-3bceac0a36e48c5f1f212681351e9869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33978"/>
            <a:ext cx="3597729" cy="2666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Народные Инициативы 2021\Фото\Тихоновка\Обелиск\IMG-baaa9740f76108fc8460ba427f077399-V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33" b="25457"/>
          <a:stretch/>
        </p:blipFill>
        <p:spPr bwMode="auto">
          <a:xfrm>
            <a:off x="4410580" y="1214281"/>
            <a:ext cx="4355885" cy="343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Народные Инициативы 2021\Фото\Тихоновка\Обелиск\IMG-2647831dc335f98cb53ad642af99e3a7-V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47" b="41978"/>
          <a:stretch/>
        </p:blipFill>
        <p:spPr bwMode="auto">
          <a:xfrm>
            <a:off x="395536" y="3717032"/>
            <a:ext cx="5832648" cy="29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60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435280" cy="1368152"/>
          </a:xfrm>
        </p:spPr>
        <p:txBody>
          <a:bodyPr>
            <a:normAutofit/>
          </a:bodyPr>
          <a:lstStyle/>
          <a:p>
            <a:pPr algn="l"/>
            <a:r>
              <a:rPr lang="ru-RU" sz="1800" b="1" dirty="0" smtClean="0"/>
              <a:t>1.2</a:t>
            </a:r>
            <a:r>
              <a:rPr lang="ru-RU" sz="1800" b="1" dirty="0"/>
              <a:t>. Организация проведения текущего ремонта кровли в МБОУ "</a:t>
            </a:r>
            <a:r>
              <a:rPr lang="ru-RU" sz="1800" b="1" dirty="0" err="1"/>
              <a:t>Олонская</a:t>
            </a:r>
            <a:r>
              <a:rPr lang="ru-RU" sz="1800" b="1" dirty="0"/>
              <a:t> СОШ" по адресу: </a:t>
            </a:r>
            <a:r>
              <a:rPr lang="ru-RU" sz="1800" b="1" dirty="0" err="1"/>
              <a:t>с.Олонки</a:t>
            </a:r>
            <a:r>
              <a:rPr lang="ru-RU" sz="1800" b="1" dirty="0"/>
              <a:t>, </a:t>
            </a:r>
            <a:r>
              <a:rPr lang="ru-RU" sz="1800" b="1" dirty="0" err="1"/>
              <a:t>ул.Гагарина</a:t>
            </a:r>
            <a:r>
              <a:rPr lang="ru-RU" sz="1800" b="1" dirty="0"/>
              <a:t>, д.8, </a:t>
            </a:r>
            <a:r>
              <a:rPr lang="ru-RU" sz="1800" b="1" dirty="0" err="1"/>
              <a:t>Боханского</a:t>
            </a:r>
            <a:r>
              <a:rPr lang="ru-RU" sz="1800" b="1" dirty="0"/>
              <a:t> района – 1 390 753,29 руб.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7"/>
          <a:stretch/>
        </p:blipFill>
        <p:spPr bwMode="auto">
          <a:xfrm rot="16200000">
            <a:off x="1541861" y="1922636"/>
            <a:ext cx="4908152" cy="3312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854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9361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>
                <a:solidFill>
                  <a:schemeClr val="bg1"/>
                </a:solidFill>
              </a:rPr>
              <a:t>12.1. Приобретение детской игровой площадки в д. </a:t>
            </a:r>
            <a:r>
              <a:rPr lang="ru-RU" sz="1800" b="1" dirty="0" err="1">
                <a:solidFill>
                  <a:schemeClr val="bg1"/>
                </a:solidFill>
              </a:rPr>
              <a:t>Маньково</a:t>
            </a:r>
            <a:r>
              <a:rPr lang="ru-RU" sz="1800" b="1" dirty="0">
                <a:solidFill>
                  <a:schemeClr val="bg1"/>
                </a:solidFill>
              </a:rPr>
              <a:t>, </a:t>
            </a:r>
            <a:r>
              <a:rPr lang="ru-RU" sz="1800" b="1" dirty="0" err="1">
                <a:solidFill>
                  <a:schemeClr val="bg1"/>
                </a:solidFill>
              </a:rPr>
              <a:t>ул.Центральная</a:t>
            </a:r>
            <a:r>
              <a:rPr lang="ru-RU" sz="1800" b="1" dirty="0">
                <a:solidFill>
                  <a:schemeClr val="bg1"/>
                </a:solidFill>
              </a:rPr>
              <a:t>, 24Б (</a:t>
            </a:r>
            <a:r>
              <a:rPr lang="ru-RU" sz="1800" b="1" dirty="0" smtClean="0">
                <a:solidFill>
                  <a:schemeClr val="bg1"/>
                </a:solidFill>
              </a:rPr>
              <a:t>установка </a:t>
            </a:r>
            <a:r>
              <a:rPr lang="ru-RU" sz="1800" b="1" dirty="0">
                <a:solidFill>
                  <a:schemeClr val="bg1"/>
                </a:solidFill>
              </a:rPr>
              <a:t>при трудовом участии населения) – 140 204,21 руб.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pPr algn="l"/>
            <a:r>
              <a:rPr lang="ru-RU" sz="2000" b="1" dirty="0" smtClean="0"/>
              <a:t>12. МО «</a:t>
            </a:r>
            <a:r>
              <a:rPr lang="ru-RU" sz="2000" b="1" dirty="0" err="1" smtClean="0"/>
              <a:t>Укыр</a:t>
            </a:r>
            <a:r>
              <a:rPr lang="ru-RU" sz="2000" b="1" dirty="0" smtClean="0"/>
              <a:t>» - 274 388 руб.</a:t>
            </a:r>
            <a:br>
              <a:rPr lang="ru-RU" sz="2000" b="1" dirty="0" smtClean="0"/>
            </a:br>
            <a:endParaRPr lang="ru-RU" sz="2000" b="1" dirty="0"/>
          </a:p>
        </p:txBody>
      </p:sp>
      <p:pic>
        <p:nvPicPr>
          <p:cNvPr id="31746" name="Picture 2" descr="C:\Users\admin\Desktop\Народные Инициативы 2021\Фото\Укыр\после д.Манького 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22"/>
          <a:stretch/>
        </p:blipFill>
        <p:spPr bwMode="auto">
          <a:xfrm>
            <a:off x="1547664" y="1556792"/>
            <a:ext cx="5680006" cy="4182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134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074448"/>
          </a:xfrm>
        </p:spPr>
        <p:txBody>
          <a:bodyPr>
            <a:normAutofit/>
          </a:bodyPr>
          <a:lstStyle/>
          <a:p>
            <a:pPr algn="l"/>
            <a:r>
              <a:rPr lang="ru-RU" sz="1800" b="1" dirty="0" smtClean="0">
                <a:solidFill>
                  <a:schemeClr val="bg1"/>
                </a:solidFill>
              </a:rPr>
              <a:t>12.2</a:t>
            </a:r>
            <a:r>
              <a:rPr lang="ru-RU" sz="1800" b="1" dirty="0">
                <a:solidFill>
                  <a:schemeClr val="bg1"/>
                </a:solidFill>
              </a:rPr>
              <a:t>. Приобретение детской игровой площадки в д. </a:t>
            </a:r>
            <a:r>
              <a:rPr lang="ru-RU" sz="1800" b="1" dirty="0" smtClean="0">
                <a:solidFill>
                  <a:schemeClr val="bg1"/>
                </a:solidFill>
              </a:rPr>
              <a:t>Лаврентьевская, </a:t>
            </a:r>
            <a:r>
              <a:rPr lang="ru-RU" sz="1800" b="1" dirty="0" err="1">
                <a:solidFill>
                  <a:schemeClr val="bg1"/>
                </a:solidFill>
              </a:rPr>
              <a:t>ул.Ключевая</a:t>
            </a:r>
            <a:r>
              <a:rPr lang="ru-RU" sz="1800" b="1" dirty="0">
                <a:solidFill>
                  <a:schemeClr val="bg1"/>
                </a:solidFill>
              </a:rPr>
              <a:t>, 7Б (</a:t>
            </a:r>
            <a:r>
              <a:rPr lang="ru-RU" sz="1800" b="1" dirty="0" smtClean="0">
                <a:solidFill>
                  <a:schemeClr val="bg1"/>
                </a:solidFill>
              </a:rPr>
              <a:t>установка </a:t>
            </a:r>
            <a:r>
              <a:rPr lang="ru-RU" sz="1800" b="1" dirty="0">
                <a:solidFill>
                  <a:schemeClr val="bg1"/>
                </a:solidFill>
              </a:rPr>
              <a:t>при трудовом участии населения) - 134 183,79 руб.</a:t>
            </a:r>
          </a:p>
        </p:txBody>
      </p:sp>
      <p:pic>
        <p:nvPicPr>
          <p:cNvPr id="32770" name="Picture 2" descr="C:\Users\admin\Desktop\Народные Инициативы 2021\Фото\Укыр\После д.Лаврентьевск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12776"/>
            <a:ext cx="6841940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627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8640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>
                <a:solidFill>
                  <a:schemeClr val="bg1"/>
                </a:solidFill>
              </a:rPr>
              <a:t>13.1</a:t>
            </a:r>
            <a:r>
              <a:rPr lang="ru-RU" sz="1800" b="1" dirty="0" smtClean="0">
                <a:solidFill>
                  <a:schemeClr val="bg1"/>
                </a:solidFill>
              </a:rPr>
              <a:t>. </a:t>
            </a:r>
            <a:r>
              <a:rPr lang="ru-RU" sz="1800" b="1" dirty="0">
                <a:solidFill>
                  <a:schemeClr val="bg1"/>
                </a:solidFill>
              </a:rPr>
              <a:t>Приобретение пиломатериала и обустройство хоккейного корта в </a:t>
            </a:r>
            <a:r>
              <a:rPr lang="ru-RU" sz="1800" b="1" dirty="0" err="1" smtClean="0">
                <a:solidFill>
                  <a:schemeClr val="bg1"/>
                </a:solidFill>
              </a:rPr>
              <a:t>с.Хохорск</a:t>
            </a:r>
            <a:r>
              <a:rPr lang="ru-RU" sz="1800" b="1" dirty="0">
                <a:solidFill>
                  <a:schemeClr val="bg1"/>
                </a:solidFill>
              </a:rPr>
              <a:t>, ул. Ленина 47 В – 462 552 руб.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 smtClean="0"/>
              <a:t>13. МО «</a:t>
            </a:r>
            <a:r>
              <a:rPr lang="ru-RU" sz="2000" b="1" dirty="0" err="1" smtClean="0"/>
              <a:t>Хохорск</a:t>
            </a:r>
            <a:r>
              <a:rPr lang="ru-RU" sz="2000" b="1" dirty="0" smtClean="0"/>
              <a:t>» - 462 552 руб.</a:t>
            </a:r>
            <a:endParaRPr lang="ru-RU" sz="2000" b="1" dirty="0"/>
          </a:p>
        </p:txBody>
      </p:sp>
      <p:pic>
        <p:nvPicPr>
          <p:cNvPr id="33794" name="Picture 2" descr="C:\Users\admin\Desktop\Народные Инициативы 2021\Фото\Хохорск\IMG_20211105_1335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432048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C:\Users\admin\Desktop\Народные Инициативы 2021\Фото\Хохорск\IMG_20211105_13362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15"/>
          <a:stretch/>
        </p:blipFill>
        <p:spPr bwMode="auto">
          <a:xfrm>
            <a:off x="2699792" y="3645024"/>
            <a:ext cx="5999312" cy="308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517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64705"/>
            <a:ext cx="8229600" cy="10801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>
                <a:solidFill>
                  <a:schemeClr val="bg1"/>
                </a:solidFill>
              </a:rPr>
              <a:t>14.1. Приобретение спортивно-игрового оборудования для детской площадки, расположенной по адресу </a:t>
            </a:r>
            <a:r>
              <a:rPr lang="ru-RU" sz="1800" b="1" dirty="0" err="1">
                <a:solidFill>
                  <a:schemeClr val="bg1"/>
                </a:solidFill>
              </a:rPr>
              <a:t>с.Дундай</a:t>
            </a:r>
            <a:r>
              <a:rPr lang="ru-RU" sz="1800" b="1" dirty="0">
                <a:solidFill>
                  <a:schemeClr val="bg1"/>
                </a:solidFill>
              </a:rPr>
              <a:t>, </a:t>
            </a:r>
            <a:r>
              <a:rPr lang="ru-RU" sz="1800" b="1" dirty="0" err="1">
                <a:solidFill>
                  <a:schemeClr val="bg1"/>
                </a:solidFill>
              </a:rPr>
              <a:t>ул.Центральная</a:t>
            </a:r>
            <a:r>
              <a:rPr lang="ru-RU" sz="1800" b="1" dirty="0">
                <a:solidFill>
                  <a:schemeClr val="bg1"/>
                </a:solidFill>
              </a:rPr>
              <a:t>, уч.19Б(установка при трудовом участии населения) – 286 735 руб.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 smtClean="0"/>
              <a:t>14. МО «</a:t>
            </a:r>
            <a:r>
              <a:rPr lang="ru-RU" sz="2000" b="1" dirty="0" err="1" smtClean="0"/>
              <a:t>Шаралдай</a:t>
            </a:r>
            <a:r>
              <a:rPr lang="ru-RU" sz="2000" b="1" dirty="0" smtClean="0"/>
              <a:t>» - 286 735</a:t>
            </a:r>
            <a:r>
              <a:rPr lang="en-US" sz="2000" b="1" dirty="0" smtClean="0"/>
              <a:t> </a:t>
            </a:r>
            <a:r>
              <a:rPr lang="ru-RU" sz="2000" b="1" dirty="0" smtClean="0"/>
              <a:t>рублей</a:t>
            </a:r>
            <a:endParaRPr lang="ru-RU" sz="2000" b="1" dirty="0"/>
          </a:p>
        </p:txBody>
      </p:sp>
      <p:pic>
        <p:nvPicPr>
          <p:cNvPr id="34818" name="Picture 2" descr="C:\Users\admin\Desktop\Народные Инициативы 2021\Фото\Шаралдай\image-16-06-21-11-46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00808"/>
            <a:ext cx="6336704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617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800" dirty="0" smtClean="0">
                <a:solidFill>
                  <a:srgbClr val="FF0000"/>
                </a:solidFill>
              </a:rPr>
              <a:t>Спасибо за внимание!</a:t>
            </a:r>
            <a:endParaRPr lang="ru-RU" sz="4800" dirty="0">
              <a:solidFill>
                <a:srgbClr val="FF000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996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368152"/>
          </a:xfrm>
        </p:spPr>
        <p:txBody>
          <a:bodyPr>
            <a:normAutofit/>
          </a:bodyPr>
          <a:lstStyle/>
          <a:p>
            <a:pPr algn="l"/>
            <a:r>
              <a:rPr lang="ru-RU" sz="1800" b="1" dirty="0" smtClean="0"/>
              <a:t>1.3. </a:t>
            </a:r>
            <a:r>
              <a:rPr lang="ru-RU" sz="1800" b="1" dirty="0"/>
              <a:t>Организация проведения текущего ремонта здания  МБДОУ "</a:t>
            </a:r>
            <a:r>
              <a:rPr lang="ru-RU" sz="1800" b="1" dirty="0" err="1"/>
              <a:t>Казачинский</a:t>
            </a:r>
            <a:r>
              <a:rPr lang="ru-RU" sz="1800" b="1" dirty="0"/>
              <a:t> детский сад" по адресу: </a:t>
            </a:r>
            <a:r>
              <a:rPr lang="ru-RU" sz="1800" b="1" dirty="0" err="1"/>
              <a:t>с.Казачье</a:t>
            </a:r>
            <a:r>
              <a:rPr lang="ru-RU" sz="1800" b="1" dirty="0"/>
              <a:t>, </a:t>
            </a:r>
            <a:r>
              <a:rPr lang="ru-RU" sz="1800" b="1" dirty="0" err="1"/>
              <a:t>ул.Мира</a:t>
            </a:r>
            <a:r>
              <a:rPr lang="ru-RU" sz="1800" b="1" dirty="0"/>
              <a:t>, 1А, </a:t>
            </a:r>
            <a:r>
              <a:rPr lang="ru-RU" sz="1800" b="1" dirty="0" err="1"/>
              <a:t>Боханского</a:t>
            </a:r>
            <a:r>
              <a:rPr lang="ru-RU" sz="1800" b="1" dirty="0"/>
              <a:t> района – 86 400 руб.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6" name="Picture 4" descr="C:\Users\admin\Desktop\Народные Инициативы 2021\Фото\Район\Казачье д.сад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99"/>
          <a:stretch/>
        </p:blipFill>
        <p:spPr bwMode="auto">
          <a:xfrm>
            <a:off x="683568" y="1772816"/>
            <a:ext cx="7905954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16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91264" cy="1584176"/>
          </a:xfrm>
        </p:spPr>
        <p:txBody>
          <a:bodyPr>
            <a:normAutofit/>
          </a:bodyPr>
          <a:lstStyle/>
          <a:p>
            <a:pPr algn="l"/>
            <a:r>
              <a:rPr lang="ru-RU" sz="1800" b="1" dirty="0" smtClean="0"/>
              <a:t>1.4. </a:t>
            </a:r>
            <a:r>
              <a:rPr lang="ru-RU" sz="1800" b="1" dirty="0"/>
              <a:t>Организация проведения текущего ремонта системы отопления в МБОУ "Александровская СОШ"  по адресу: </a:t>
            </a:r>
            <a:r>
              <a:rPr lang="ru-RU" sz="1800" b="1" dirty="0" err="1"/>
              <a:t>с.Александровское</a:t>
            </a:r>
            <a:r>
              <a:rPr lang="ru-RU" sz="1800" b="1" dirty="0"/>
              <a:t>, </a:t>
            </a:r>
            <a:r>
              <a:rPr lang="ru-RU" sz="1800" b="1" dirty="0" err="1"/>
              <a:t>ул.Школьная</a:t>
            </a:r>
            <a:r>
              <a:rPr lang="ru-RU" sz="1800" b="1" dirty="0"/>
              <a:t>, 6,  </a:t>
            </a:r>
            <a:r>
              <a:rPr lang="ru-RU" sz="1800" b="1" dirty="0" err="1"/>
              <a:t>Боханского</a:t>
            </a:r>
            <a:r>
              <a:rPr lang="ru-RU" sz="1800" b="1" dirty="0"/>
              <a:t> района – 2 498 535,91 руб.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admin\Desktop\Народные Инициативы 2021\Фото\Район\МБОУ АЛЕКСАНДРОВСКАЯ СОШ ФОТО ОТОПЛЕНИЯ ДО ремонта\во время работ\20211006_1539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484784"/>
            <a:ext cx="4780789" cy="3585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Народные Инициативы 2021\Фото\Район\МБОУ АЛЕКСАНДРОВСКАЯ СОШ ФОТО ОТОПЛЕНИЯ ДО ремонта\во время работ\20211006_1539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27" y="3207208"/>
            <a:ext cx="4492757" cy="336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95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435280" cy="1440160"/>
          </a:xfrm>
        </p:spPr>
        <p:txBody>
          <a:bodyPr>
            <a:normAutofit/>
          </a:bodyPr>
          <a:lstStyle/>
          <a:p>
            <a:pPr algn="l"/>
            <a:r>
              <a:rPr lang="ru-RU" sz="1800" b="1" dirty="0" smtClean="0"/>
              <a:t>1.5</a:t>
            </a:r>
            <a:r>
              <a:rPr lang="ru-RU" sz="1800" b="1" dirty="0"/>
              <a:t>. Организация проведения текущего ремонта в здании МБОУ "Донская начальная школа" по адресу </a:t>
            </a:r>
            <a:r>
              <a:rPr lang="ru-RU" sz="1800" b="1" dirty="0" err="1" smtClean="0"/>
              <a:t>д.Донская</a:t>
            </a:r>
            <a:r>
              <a:rPr lang="ru-RU" sz="1800" b="1" dirty="0" smtClean="0"/>
              <a:t>, </a:t>
            </a:r>
            <a:r>
              <a:rPr lang="ru-RU" sz="1800" b="1" dirty="0" err="1"/>
              <a:t>ул.Школьная</a:t>
            </a:r>
            <a:r>
              <a:rPr lang="ru-RU" sz="1800" b="1" dirty="0"/>
              <a:t>, </a:t>
            </a:r>
            <a:r>
              <a:rPr lang="ru-RU" sz="1800" b="1" dirty="0" smtClean="0"/>
              <a:t>10, </a:t>
            </a:r>
            <a:r>
              <a:rPr lang="ru-RU" sz="1800" b="1" dirty="0" err="1"/>
              <a:t>Боханского</a:t>
            </a:r>
            <a:r>
              <a:rPr lang="ru-RU" sz="1800" b="1" dirty="0"/>
              <a:t> района – 226 357,19 руб.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admin\Desktop\Народные Инициативы 2021\Фото\Район\Середкинская СОШ\изображение_viber_2022-02-15_16-53-22-5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3692946" cy="492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Народные Инициативы 2021\Фото\Район\Середкинская СОШ\изображение_viber_2022-02-15_16-52-49-13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65"/>
          <a:stretch/>
        </p:blipFill>
        <p:spPr bwMode="auto">
          <a:xfrm>
            <a:off x="4427984" y="1052736"/>
            <a:ext cx="3122420" cy="328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dmin\Desktop\Народные Инициативы 2021\Фото\Район\Середкинская СОШ\изображение_viber_2022-02-15_16-52-29-86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84" b="33454"/>
          <a:stretch/>
        </p:blipFill>
        <p:spPr bwMode="auto">
          <a:xfrm>
            <a:off x="4211960" y="4441087"/>
            <a:ext cx="4765204" cy="187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127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228998"/>
          </a:xfrm>
        </p:spPr>
        <p:txBody>
          <a:bodyPr>
            <a:normAutofit/>
          </a:bodyPr>
          <a:lstStyle/>
          <a:p>
            <a:pPr algn="l"/>
            <a:r>
              <a:rPr lang="ru-RU" sz="1800" b="1" dirty="0" smtClean="0"/>
              <a:t>1.6. </a:t>
            </a:r>
            <a:r>
              <a:rPr lang="ru-RU" sz="1800" b="1" dirty="0"/>
              <a:t>Организация проведения текущего ремонта кровли МБОУ "</a:t>
            </a:r>
            <a:r>
              <a:rPr lang="ru-RU" sz="1800" b="1" dirty="0" err="1"/>
              <a:t>Середкинская</a:t>
            </a:r>
            <a:r>
              <a:rPr lang="ru-RU" sz="1800" b="1" dirty="0"/>
              <a:t> СОШ" по адресу </a:t>
            </a:r>
            <a:r>
              <a:rPr lang="ru-RU" sz="1800" b="1" dirty="0" err="1"/>
              <a:t>с.Середкино</a:t>
            </a:r>
            <a:r>
              <a:rPr lang="ru-RU" sz="1800" b="1" dirty="0"/>
              <a:t>, ул.Ленина,2 </a:t>
            </a:r>
            <a:r>
              <a:rPr lang="ru-RU" sz="1800" b="1" dirty="0" err="1"/>
              <a:t>Боханского</a:t>
            </a:r>
            <a:r>
              <a:rPr lang="ru-RU" sz="1800" b="1" dirty="0"/>
              <a:t> района – 349 812,61 руб.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admin\Desktop\Народные Инициативы 2021\Фото\Район\Середкинская СОШ\изображение_viber_2022-02-15_16-54-13-4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3834426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Народные Инициативы 2021\Фото\Район\Середкинская СОШ\Кровл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916832"/>
            <a:ext cx="4639527" cy="2176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079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050613"/>
          </a:xfrm>
        </p:spPr>
        <p:txBody>
          <a:bodyPr>
            <a:normAutofit/>
          </a:bodyPr>
          <a:lstStyle/>
          <a:p>
            <a:pPr algn="l"/>
            <a:r>
              <a:rPr lang="ru-RU" sz="1800" b="1" dirty="0" smtClean="0"/>
              <a:t>1.7</a:t>
            </a:r>
            <a:r>
              <a:rPr lang="ru-RU" sz="1800" b="1" dirty="0"/>
              <a:t>. Организация проведения текущего ремонта кровли МБОУ "</a:t>
            </a:r>
            <a:r>
              <a:rPr lang="ru-RU" sz="1800" b="1" dirty="0" err="1"/>
              <a:t>Загликская</a:t>
            </a:r>
            <a:r>
              <a:rPr lang="ru-RU" sz="1800" b="1" dirty="0"/>
              <a:t> начальная школа" по адресу </a:t>
            </a:r>
            <a:r>
              <a:rPr lang="ru-RU" sz="1800" b="1" dirty="0" err="1"/>
              <a:t>д.Заглик</a:t>
            </a:r>
            <a:r>
              <a:rPr lang="ru-RU" sz="1800" b="1" dirty="0"/>
              <a:t> ул.Трактовая,19 </a:t>
            </a:r>
            <a:r>
              <a:rPr lang="ru-RU" sz="1800" b="1" dirty="0" err="1"/>
              <a:t>Боханского</a:t>
            </a:r>
            <a:r>
              <a:rPr lang="ru-RU" sz="1800" b="1" dirty="0"/>
              <a:t> района – 150 000 руб.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036141"/>
            <a:ext cx="7650088" cy="3901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106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3842</TotalTime>
  <Words>1309</Words>
  <Application>Microsoft Office PowerPoint</Application>
  <PresentationFormat>Экран (4:3)</PresentationFormat>
  <Paragraphs>111</Paragraphs>
  <Slides>44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Волна</vt:lpstr>
      <vt:lpstr>Реализация мероприятий перечня проектов народных инициатив в Боханском районе, в 2021 году   реализовано 41 мероприятия на общую сумму 12 412,0 тыс. руб.</vt:lpstr>
      <vt:lpstr>Показатели реализации проекта Народные инициативы</vt:lpstr>
      <vt:lpstr>Презентация PowerPoint</vt:lpstr>
      <vt:lpstr>1.2. Организация проведения текущего ремонта кровли в МБОУ "Олонская СОШ" по адресу: с.Олонки, ул.Гагарина, д.8, Боханского района – 1 390 753,29 руб.</vt:lpstr>
      <vt:lpstr>1.3. Организация проведения текущего ремонта здания  МБДОУ "Казачинский детский сад" по адресу: с.Казачье, ул.Мира, 1А, Боханского района – 86 400 руб.</vt:lpstr>
      <vt:lpstr>1.4. Организация проведения текущего ремонта системы отопления в МБОУ "Александровская СОШ"  по адресу: с.Александровское, ул.Школьная, 6,  Боханского района – 2 498 535,91 руб.</vt:lpstr>
      <vt:lpstr>1.5. Организация проведения текущего ремонта в здании МБОУ "Донская начальная школа" по адресу д.Донская, ул.Школьная, 10, Боханского района – 226 357,19 руб. </vt:lpstr>
      <vt:lpstr>1.6. Организация проведения текущего ремонта кровли МБОУ "Середкинская СОШ" по адресу с.Середкино, ул.Ленина,2 Боханского района – 349 812,61 руб.</vt:lpstr>
      <vt:lpstr>1.7. Организация проведения текущего ремонта кровли МБОУ "Загликская начальная школа" по адресу д.Заглик ул.Трактовая,19 Боханского района – 150 000 руб.</vt:lpstr>
      <vt:lpstr>1.8. Организация проведения текущего ремонта туалета МБОУ "Ново-Идинская СОШ" по адресу с.Новая Ида ул.Центральная, 54 Боханского района – 400 000 руб.</vt:lpstr>
      <vt:lpstr>1.9. Организация проведения текущего ремонта по остеклению оконных проемов  в МБДОУ "Морозовский  детский сад" по адресу: д.Морозово, ул.Школьная, д.1, Боханского района – 171 074 руб.</vt:lpstr>
      <vt:lpstr>1.10. Организация проведения текущего ремонта системы отопления в МБОУ "Верхне-Идинская СОШ"  по адресу: с.Тихоновка, ул.Лермонтова, 5,  Боханского района – 350 000 руб.</vt:lpstr>
      <vt:lpstr>1.11. Организация проведения монтажа оборудования теплоисточника МБОУ "Морозовская ООШ" по адресу: д.Морозово, ул.Школьная, д.1Б , Боханского района – 587 216 руб.</vt:lpstr>
      <vt:lpstr>1.12. Организация проведения монтажа оборудования теплоисточника МБОУ "Тарасинская СОШ" по адресу: с.Тараса ул.Ленина, 18 Боханского района – 598 548 руб.</vt:lpstr>
      <vt:lpstr>1.13. Организация проведения текущего ремонта ввода электроснабжения в МБОУ "Казачинская СОШ"  по адресу: с.Казачье, ул.Больничная, 1А,  Боханского района – 60 000 руб.</vt:lpstr>
      <vt:lpstr>2. МО «Александровское» -  313 062 руб.</vt:lpstr>
      <vt:lpstr>Презентация PowerPoint</vt:lpstr>
      <vt:lpstr>3. МО «Бохан» - 1 150 521 руб.</vt:lpstr>
      <vt:lpstr>3.2. Приобретение дорожных знаков и установка за счет средств местного бюджета – 191 753 руб.</vt:lpstr>
      <vt:lpstr>4. МО «Буреть» - 295 556 руб.</vt:lpstr>
      <vt:lpstr>4.2. Организация проведения текущего ремонта водонапорной башни по ул. Пионерская 1А д. Грязная – 245 051 руб. </vt:lpstr>
      <vt:lpstr>5. МО «Казачье» - 332 930 руб.</vt:lpstr>
      <vt:lpstr>5.2. Приобретение шифера для ремонта крыши Казачинского ДК по адресу с. Казачье, ул. Мира, 1Б, помещение 2 (проведение ремонта за счет местного бюджета) – 129 972,67 руб.  </vt:lpstr>
      <vt:lpstr>5.3. Приобретение труб и регистров для ремонта системы отопления Логановского клуба по адресу д. Логанова, ул. Трудовая, 20 (проведение ремонта за счет местного бюджета) – 88 275,44 руб.</vt:lpstr>
      <vt:lpstr>6. МО «Каменка» - 298 866 руб.</vt:lpstr>
      <vt:lpstr>6.2. Приобретение труб для прокладки летнего водопровода от водонапорной башни в д.Макаровская, ул.Нецветаева 15"А" по ул.Нецветаева, (Монтаж водопровода при трудовом участии местного населения) – 60 000 руб. </vt:lpstr>
      <vt:lpstr>6.3. Приобретение пиломатериалов для ограждение кладбища в д.Морозово (ограждение при трудовом участии местного населения) – 75 000 руб.</vt:lpstr>
      <vt:lpstr>6.4. Приобретение насоса ЭЦВ-6 для водонапроной башни с.Каменка ул.Приангарская 1"А"(монтаж при трудовом участии местного населения) – 45 000 руб.</vt:lpstr>
      <vt:lpstr>6.5. Приобретение насоса ЭЦВ-6  для водонапорной башни д.Гречехан ул.Школьная 22 "А"(монтаж при трудовом участии местного населения) – 45 000 руб.</vt:lpstr>
      <vt:lpstr>6.6. Благоустройство памятника памяти павшим в ВОВ по адресу: с.Каменка ул.Школьная уч.8 – 50 066 руб.</vt:lpstr>
      <vt:lpstr>7. МО «Новая Ида» - 373 334 руб.</vt:lpstr>
      <vt:lpstr>7.2. Приобретение и монтаж оборудования для водонапорной башни в д. Булык, ул. Полевая, 36А – 118 126 руб. </vt:lpstr>
      <vt:lpstr>8. МО «Олонки» - 619 691 руб. </vt:lpstr>
      <vt:lpstr>9. МО «Серёдкино» - 248 788 руб.</vt:lpstr>
      <vt:lpstr>Презентация PowerPoint</vt:lpstr>
      <vt:lpstr>Презентация PowerPoint</vt:lpstr>
      <vt:lpstr>10. МО «Тараса» - 371 021 руб.</vt:lpstr>
      <vt:lpstr>11. МО «Тихоновка» - 334 846 рублей</vt:lpstr>
      <vt:lpstr>11.2. Благоустройство территории возле обелиска павшим воинам в годы Великой отечественной войны по адресу: с.Тихоновка ул. Лермонтова уч. 12Б – 56 024 руб.</vt:lpstr>
      <vt:lpstr>12. МО «Укыр» - 274 388 руб. </vt:lpstr>
      <vt:lpstr>12.2. Приобретение детской игровой площадки в д. Лаврентьевская, ул.Ключевая, 7Б (установка при трудовом участии населения) - 134 183,79 руб.</vt:lpstr>
      <vt:lpstr>13. МО «Хохорск» - 462 552 руб.</vt:lpstr>
      <vt:lpstr>14. МО «Шаралдай» - 286 735 рублей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Реализация мероприятий перечня проектов народных инициатив в Боханском районе, в 2019 году</dc:title>
  <dc:creator>admin</dc:creator>
  <cp:lastModifiedBy>admin</cp:lastModifiedBy>
  <cp:revision>121</cp:revision>
  <dcterms:created xsi:type="dcterms:W3CDTF">2019-11-26T02:07:43Z</dcterms:created>
  <dcterms:modified xsi:type="dcterms:W3CDTF">2022-02-16T04:31:17Z</dcterms:modified>
</cp:coreProperties>
</file>