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6.4781313273427593E-2"/>
          <c:y val="9.3750000000000101E-3"/>
          <c:w val="0.52919848478305953"/>
          <c:h val="0.688925688976378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492.2</c:v>
                </c:pt>
                <c:pt idx="1">
                  <c:v>494.8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788,</a:t>
                    </a:r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754.3</c:v>
                </c:pt>
                <c:pt idx="1">
                  <c:v>788.7</c:v>
                </c:pt>
              </c:numCache>
            </c:numRef>
          </c:val>
        </c:ser>
        <c:shape val="box"/>
        <c:axId val="84628224"/>
        <c:axId val="84629760"/>
        <c:axId val="80999296"/>
      </c:bar3DChart>
      <c:catAx>
        <c:axId val="84628224"/>
        <c:scaling>
          <c:orientation val="minMax"/>
        </c:scaling>
        <c:axPos val="b"/>
        <c:tickLblPos val="nextTo"/>
        <c:crossAx val="84629760"/>
        <c:crosses val="autoZero"/>
        <c:auto val="1"/>
        <c:lblAlgn val="ctr"/>
        <c:lblOffset val="100"/>
      </c:catAx>
      <c:valAx>
        <c:axId val="846297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4628224"/>
        <c:crosses val="autoZero"/>
        <c:crossBetween val="between"/>
      </c:valAx>
      <c:serAx>
        <c:axId val="80999296"/>
        <c:scaling>
          <c:orientation val="minMax"/>
        </c:scaling>
        <c:delete val="1"/>
        <c:axPos val="b"/>
        <c:tickLblPos val="nextTo"/>
        <c:crossAx val="8462976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numFmt formatCode="General" sourceLinked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LegendKey val="1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680.5</c:v>
                </c:pt>
                <c:pt idx="1">
                  <c:v>69.099999999999994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0.88525</cdr:y>
    </cdr:from>
    <cdr:to>
      <cdr:x>0.56667</cdr:x>
      <cdr:y>0.95082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38576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in43@gfu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9699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Брошюра «Бюджет для граждан»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000768"/>
            <a:ext cx="6400800" cy="285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ru-RU" i="1" dirty="0" smtClean="0"/>
              <a:t>Финансовое управление  Администрации МО «Боханский район» Иркутской области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>Основные параметры бюджета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14287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17716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гнутая влево стрелка 4"/>
          <p:cNvSpPr/>
          <p:nvPr/>
        </p:nvSpPr>
        <p:spPr>
          <a:xfrm>
            <a:off x="571472" y="1500174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571612"/>
            <a:ext cx="41434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Объем </a:t>
            </a:r>
            <a:r>
              <a:rPr lang="ru-RU" b="1" dirty="0" smtClean="0"/>
              <a:t>РАСХОДОВ </a:t>
            </a:r>
            <a:r>
              <a:rPr lang="ru-RU" dirty="0" smtClean="0"/>
              <a:t>местного бюджета за</a:t>
            </a:r>
          </a:p>
          <a:p>
            <a:r>
              <a:rPr lang="ru-RU" dirty="0" smtClean="0"/>
              <a:t>2013 год составил </a:t>
            </a:r>
            <a:r>
              <a:rPr lang="ru-RU" b="1" dirty="0" smtClean="0"/>
              <a:t>772,2 млн. руб.</a:t>
            </a:r>
            <a:endParaRPr lang="ru-RU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643834" y="1357298"/>
            <a:ext cx="428628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786058"/>
            <a:ext cx="464347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Приоритетные направления расходов бюджета МО «Боханский район»- </a:t>
            </a:r>
            <a:r>
              <a:rPr lang="ru-RU" b="1" dirty="0" smtClean="0"/>
              <a:t>образование, культура, социальная</a:t>
            </a:r>
          </a:p>
          <a:p>
            <a:r>
              <a:rPr lang="ru-RU" b="1" dirty="0" smtClean="0"/>
              <a:t>политика, физическая культура и спорт, жилищно-коммунальное хозяйство</a:t>
            </a:r>
          </a:p>
          <a:p>
            <a:r>
              <a:rPr lang="ru-RU" dirty="0" smtClean="0"/>
              <a:t>в том числе на расходы:</a:t>
            </a:r>
          </a:p>
          <a:p>
            <a:r>
              <a:rPr lang="ru-RU" dirty="0" smtClean="0"/>
              <a:t>Образование – 606,2 </a:t>
            </a:r>
            <a:r>
              <a:rPr lang="ru-RU" dirty="0" err="1" smtClean="0"/>
              <a:t>млн.руб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Культура – 15,1 </a:t>
            </a:r>
            <a:r>
              <a:rPr lang="ru-RU" dirty="0" err="1" smtClean="0"/>
              <a:t>млн.руб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Социальная политика – 22,1 млн.руб.</a:t>
            </a:r>
          </a:p>
          <a:p>
            <a:r>
              <a:rPr lang="ru-RU" dirty="0" smtClean="0"/>
              <a:t>Физическая культура и спорт – 25,9 млн. руб.</a:t>
            </a:r>
          </a:p>
          <a:p>
            <a:r>
              <a:rPr lang="ru-RU" dirty="0" smtClean="0"/>
              <a:t>ЖКХ – 47,6 млн. руб.</a:t>
            </a:r>
            <a:endParaRPr lang="ru-RU" dirty="0"/>
          </a:p>
        </p:txBody>
      </p:sp>
      <p:pic>
        <p:nvPicPr>
          <p:cNvPr id="9" name="Содержимое 3" descr="детсад  1 0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2214578" cy="1500198"/>
          </a:xfrm>
          <a:prstGeom prst="rect">
            <a:avLst/>
          </a:prstGeom>
          <a:noFill/>
        </p:spPr>
      </p:pic>
      <p:pic>
        <p:nvPicPr>
          <p:cNvPr id="10" name="Picture 4" descr="\\192.168.3.104\видеофотодокументирование\2014\Здание РДК 05.03.2014\DSC0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1"/>
            <a:ext cx="221457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Реализация районных целевых программ</a:t>
            </a:r>
            <a:endParaRPr lang="ru-RU" sz="2000" dirty="0"/>
          </a:p>
        </p:txBody>
      </p:sp>
      <p:pic>
        <p:nvPicPr>
          <p:cNvPr id="3" name="Picture 2" descr="\\Kabanov1\Видеофотодокументирование\2013\Стадион 'Дружба'_20.08.13\20.08.2013\DSC06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1640842" cy="1000132"/>
          </a:xfrm>
          <a:prstGeom prst="rect">
            <a:avLst/>
          </a:prstGeom>
          <a:noFill/>
        </p:spPr>
      </p:pic>
      <p:pic>
        <p:nvPicPr>
          <p:cNvPr id="4" name="Picture 2" descr="\\Admin1\ОБЩИЕ ДОКУМ ADMIN1\Отделы администрации\Эконом\Фото дс№1 Бохан\100_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71546"/>
            <a:ext cx="1500198" cy="1071800"/>
          </a:xfrm>
          <a:prstGeom prst="rect">
            <a:avLst/>
          </a:prstGeom>
          <a:noFill/>
        </p:spPr>
      </p:pic>
      <p:pic>
        <p:nvPicPr>
          <p:cNvPr id="5" name="Picture 2" descr="P10206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00109"/>
            <a:ext cx="171451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газ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00108"/>
            <a:ext cx="1845999" cy="1207585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Народные инициативы 2013 год\Фото насайт 2013\Буреть\Освещение ПОСЛЕ\DSCN0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428868"/>
            <a:ext cx="1643074" cy="1172604"/>
          </a:xfrm>
          <a:prstGeom prst="rect">
            <a:avLst/>
          </a:prstGeom>
          <a:noFill/>
        </p:spPr>
      </p:pic>
      <p:pic>
        <p:nvPicPr>
          <p:cNvPr id="8" name="Picture 2" descr="\\Kabanov1\Видеофотодокументирование\2013\Кинотеатр Колос_03.10.2013\02.10.2013\DSC07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14818"/>
            <a:ext cx="1643074" cy="11058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2571744"/>
            <a:ext cx="56436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Решением о бюджете МО «Боханский район» на 2013 год утверждено финансирование 28 муниципальных целевых программ с общим объемом финансирования 50,7 млн. </a:t>
            </a:r>
            <a:r>
              <a:rPr lang="ru-RU" sz="1600" dirty="0" err="1" smtClean="0"/>
              <a:t>руб</a:t>
            </a:r>
            <a:endParaRPr lang="ru-RU" sz="1600" dirty="0"/>
          </a:p>
        </p:txBody>
      </p:sp>
      <p:pic>
        <p:nvPicPr>
          <p:cNvPr id="10" name="Рисунок 1" descr="Изображение 1239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1736" y="4143380"/>
            <a:ext cx="1880963" cy="126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Documents and Settings\USM1zam\Рабочий стол\Отчет Мэра 2009-2013гг\к отчету все Школы\БСОШ№2\Финансовое вложение\IMG_03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143380"/>
            <a:ext cx="1796941" cy="1357321"/>
          </a:xfrm>
          <a:prstGeom prst="rect">
            <a:avLst/>
          </a:prstGeom>
          <a:noFill/>
        </p:spPr>
      </p:pic>
      <p:pic>
        <p:nvPicPr>
          <p:cNvPr id="12" name="Picture 2" descr="C:\Documents and Settings\USM1zam\Рабочий стол\Отчет Мэра 2009-2013гг\к отчету все Школы\БСОШ№2\Финансовое вложение\IMG_02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4143380"/>
            <a:ext cx="1785822" cy="146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Заключение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807249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Брошюра подготовлена: Финансовым управлением администрации муниципального образования «Боханский район» расположенного по адресу: Иркутская область, Боханский район, п. Бохан, улица Ленина 83, тел. 8(39538)25157, </a:t>
            </a:r>
            <a:r>
              <a:rPr lang="ru-RU" dirty="0" err="1" smtClean="0"/>
              <a:t>эл</a:t>
            </a:r>
            <a:r>
              <a:rPr lang="ru-RU" dirty="0" smtClean="0"/>
              <a:t>. Адрес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fin43@gfu.ru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81122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ru-RU" sz="2000" dirty="0" smtClean="0"/>
              <a:t>Определение бюджета, виды бюджета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643050"/>
            <a:ext cx="464343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БЮДЖЕТ - форма образования и</a:t>
            </a:r>
          </a:p>
          <a:p>
            <a:r>
              <a:rPr lang="ru-RU" dirty="0" smtClean="0"/>
              <a:t>расходования денежных средств для решения</a:t>
            </a:r>
          </a:p>
          <a:p>
            <a:r>
              <a:rPr lang="ru-RU" dirty="0" smtClean="0"/>
              <a:t>задач и функций государства и местного</a:t>
            </a:r>
          </a:p>
          <a:p>
            <a:r>
              <a:rPr lang="ru-RU" dirty="0" smtClean="0"/>
              <a:t>самоуправления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143248"/>
            <a:ext cx="4572032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Каждое публично-правовое образование имеет свой</a:t>
            </a:r>
          </a:p>
          <a:p>
            <a:r>
              <a:rPr lang="ru-RU" b="1" dirty="0" smtClean="0"/>
              <a:t>БЮДЖЕТ:</a:t>
            </a:r>
          </a:p>
          <a:p>
            <a:r>
              <a:rPr lang="ru-RU" dirty="0" smtClean="0"/>
              <a:t>1) Российская Федерация - федеральный бюджет,</a:t>
            </a:r>
          </a:p>
          <a:p>
            <a:r>
              <a:rPr lang="ru-RU" dirty="0" smtClean="0"/>
              <a:t>2) Субъекты Российской Федерации – областной,</a:t>
            </a:r>
          </a:p>
          <a:p>
            <a:r>
              <a:rPr lang="ru-RU" dirty="0" smtClean="0"/>
              <a:t>краевой, республиканские бюджеты;</a:t>
            </a:r>
          </a:p>
          <a:p>
            <a:r>
              <a:rPr lang="ru-RU" dirty="0" smtClean="0"/>
              <a:t>3) Муниципальные районы, городские округа,</a:t>
            </a:r>
          </a:p>
          <a:p>
            <a:r>
              <a:rPr lang="ru-RU" dirty="0" smtClean="0"/>
              <a:t>городские и сельские поселения – местные бюджеты.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85765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Бюджеты публично-правовых образований Боханского района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785794"/>
            <a:ext cx="3643338" cy="4555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 2013 и на плановый период 2014-2015</a:t>
            </a:r>
          </a:p>
          <a:p>
            <a:r>
              <a:rPr lang="ru-RU" sz="1600" dirty="0" smtClean="0"/>
              <a:t>годы решением  Думы муниципального</a:t>
            </a:r>
          </a:p>
          <a:p>
            <a:r>
              <a:rPr lang="ru-RU" sz="1600" dirty="0" smtClean="0"/>
              <a:t>образования «Боханский район» Иркутской области и решениями Дум</a:t>
            </a:r>
          </a:p>
          <a:p>
            <a:r>
              <a:rPr lang="ru-RU" sz="1600" dirty="0" smtClean="0"/>
              <a:t>сельских поселений муниципального района</a:t>
            </a:r>
          </a:p>
          <a:p>
            <a:r>
              <a:rPr lang="ru-RU" sz="1600" dirty="0" smtClean="0"/>
              <a:t>сформирован консолидированный бюджет</a:t>
            </a:r>
          </a:p>
          <a:p>
            <a:r>
              <a:rPr lang="ru-RU" sz="1600" dirty="0" smtClean="0"/>
              <a:t>муниципального  образования «Боханский район»</a:t>
            </a:r>
          </a:p>
          <a:p>
            <a:r>
              <a:rPr lang="ru-RU" sz="1600" dirty="0" smtClean="0"/>
              <a:t>Иркутской области, в том числе:</a:t>
            </a:r>
          </a:p>
          <a:p>
            <a:r>
              <a:rPr lang="ru-RU" sz="1600" dirty="0" smtClean="0"/>
              <a:t>1). Бюджет муниципального образования «Боханский район»;</a:t>
            </a:r>
          </a:p>
          <a:p>
            <a:r>
              <a:rPr lang="ru-RU" sz="1600" dirty="0" smtClean="0"/>
              <a:t>3). 13 бюджетов сельских поселений</a:t>
            </a:r>
          </a:p>
          <a:p>
            <a:r>
              <a:rPr lang="ru-RU" sz="1600" dirty="0" smtClean="0"/>
              <a:t>муниципального  образования  «Боханский район» Иркутской области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USM1zam\Рабочий стол\Отчет Мэра 2009-2013гг\Редакция\DSC_798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92908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Основные параметры бюджета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52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181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2143108" y="92867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643702" y="928670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928934"/>
            <a:ext cx="378621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Поступающие в бюджет денежные</a:t>
            </a:r>
          </a:p>
          <a:p>
            <a:r>
              <a:rPr lang="ru-RU" dirty="0" smtClean="0"/>
              <a:t>средства или </a:t>
            </a:r>
            <a:r>
              <a:rPr lang="ru-RU" b="1" dirty="0" smtClean="0"/>
              <a:t>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928934"/>
            <a:ext cx="435771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Выплачиваемые из бюджета денежные</a:t>
            </a:r>
          </a:p>
          <a:p>
            <a:r>
              <a:rPr lang="ru-RU" dirty="0" smtClean="0"/>
              <a:t>средства или </a:t>
            </a:r>
            <a:r>
              <a:rPr lang="ru-RU" b="1" dirty="0" smtClean="0"/>
              <a:t>РАСХОДЫ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643314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 &lt; ДОХОДОВ ИМЕЕМ ПРОФИЦИТ БЮДЖЕТА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4000504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 &gt; ДОХОДОВ ИМЕЕМ ДЕФИЦИТ БЮДЖЕТА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4357694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ДЕФИЦИТ МЕСТНОГО БЮДЖЕТА НЕ ДОЛЖЕН ПРЕВЫШАТЬ 5 % УТВЕРЖДЕННОГО ОБЩЕГО</a:t>
            </a:r>
          </a:p>
          <a:p>
            <a:r>
              <a:rPr lang="ru-RU" sz="1200" i="1" dirty="0" smtClean="0"/>
              <a:t>ГОДОВОГО ОБЪЕМА ДОХОДОВ МЕСТНОГО БЮДЖЕТА БЕЗ УЧЕТА УТВЕРЖДЕННОГО ОБЪЕМА</a:t>
            </a:r>
          </a:p>
          <a:p>
            <a:r>
              <a:rPr lang="ru-RU" sz="1200" i="1" dirty="0" smtClean="0"/>
              <a:t>БЕЗВОЗМЕЗДНЫХ ПОСТУПЛЕНИЙ И (ИЛИ) ПОСТУПЛЕНИЙ НАЛОГОВЫХ ДОХОДОВ ПО</a:t>
            </a:r>
          </a:p>
          <a:p>
            <a:r>
              <a:rPr lang="ru-RU" sz="1200" i="1" dirty="0" smtClean="0"/>
              <a:t>ДОПОЛНИТЕЛЬНЫМ НОРМАТИВАМ ОТЧИСЛЕНИЙ. В СЛУЧАЕ УТВЕРЖДЕНИЯ МУНИЦИПАЛЬНЫМ</a:t>
            </a:r>
          </a:p>
          <a:p>
            <a:r>
              <a:rPr lang="ru-RU" sz="1200" i="1" dirty="0" smtClean="0"/>
              <a:t>ПРАВОВЫМ АКТОМ ПРЕДСТАВИТЕЛЬНОГО ОРГАНА МУНИЦИПАЛЬНОГО ОБРАЗОВАНИЯ О</a:t>
            </a:r>
          </a:p>
          <a:p>
            <a:r>
              <a:rPr lang="ru-RU" sz="1200" i="1" dirty="0" smtClean="0"/>
              <a:t>БЮДЖЕТЕ В СОСТАВЕ ИСТОЧНИКОВ ФИНАНСИРОВАНИЯ ДЕФИЦИТА МЕСТНОГО БЮДЖЕТА</a:t>
            </a:r>
          </a:p>
          <a:p>
            <a:r>
              <a:rPr lang="ru-RU" sz="1200" i="1" dirty="0" smtClean="0"/>
              <a:t>СНИЖЕНИЯ ОСТАТКОВ СРЕДСТВ НА СЧЕТАХ ПО УЧЕТУ СРЕДСТВ МЕСТНОГО БЮДЖЕТА</a:t>
            </a:r>
          </a:p>
          <a:p>
            <a:r>
              <a:rPr lang="ru-RU" sz="1200" i="1" dirty="0" smtClean="0"/>
              <a:t>ДЕФИЦИТ МЕСТНОГО БЮДЖЕТА МОЖЕТ ПРЕВЫСИТЬ ОГРАНИЧЕНИЯ В ПРЕДЕЛАХ СУММЫ</a:t>
            </a:r>
          </a:p>
          <a:p>
            <a:r>
              <a:rPr lang="ru-RU" sz="1200" i="1" dirty="0" smtClean="0"/>
              <a:t>ОСТАТКОВ НА СЧЕТАХ ПО УЧЕТУ СРЕДСТВ МЕСТНОГО БЮДЖЕТА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929198"/>
            <a:ext cx="1006879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Доходы и расходы бюджета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43306" y="121442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разграничения доходов, расходов 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финансирования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50030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каждым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 Российской Федерации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закреплены ДОХОДЫ, РАСХОДЫ и источники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00694" y="185736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8619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Разграничение доходов </a:t>
            </a:r>
            <a:r>
              <a:rPr lang="ru-RU" b="1" dirty="0" smtClean="0"/>
              <a:t>БЮДЖЕТОВ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установлено Налоговым кодексом РФ,</a:t>
            </a:r>
          </a:p>
          <a:p>
            <a:r>
              <a:rPr lang="ru-RU" dirty="0" smtClean="0"/>
              <a:t>Бюджетным кодексом РФ, региональным законодательством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7148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Разграничение расходов </a:t>
            </a:r>
            <a:r>
              <a:rPr lang="ru-RU" b="1" dirty="0" smtClean="0"/>
              <a:t>БЮДЖЕТОВ </a:t>
            </a:r>
            <a:r>
              <a:rPr lang="ru-RU" dirty="0" smtClean="0"/>
              <a:t>установлено Федеральным законом от</a:t>
            </a:r>
          </a:p>
          <a:p>
            <a:r>
              <a:rPr lang="ru-RU" dirty="0" smtClean="0"/>
              <a:t>06.10.2003г. № 131-ФЗ «Об общих принципах местного самоуправления в Российской</a:t>
            </a:r>
          </a:p>
          <a:p>
            <a:r>
              <a:rPr lang="ru-RU" dirty="0" smtClean="0"/>
              <a:t>Федерации», региональным законодательством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Доходы и расходы бюджета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357571" cy="22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29058" y="10715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Доходы </a:t>
            </a:r>
            <a:r>
              <a:rPr lang="ru-RU" b="1" dirty="0" smtClean="0"/>
              <a:t>БЮДЖЕТА </a:t>
            </a:r>
            <a:r>
              <a:rPr lang="ru-RU" dirty="0" smtClean="0"/>
              <a:t>составляют собственные</a:t>
            </a:r>
          </a:p>
          <a:p>
            <a:r>
              <a:rPr lang="ru-RU" dirty="0" smtClean="0"/>
              <a:t>доходы (НАЛОГОВЫЕ и НЕНАЛОГОВЫЕ</a:t>
            </a:r>
          </a:p>
          <a:p>
            <a:r>
              <a:rPr lang="ru-RU" dirty="0" smtClean="0"/>
              <a:t>ДОХОДЫ) и БЕЗВОЗМЕЗДНЫЕ ПОСТУПЛЕНИЯ</a:t>
            </a:r>
          </a:p>
          <a:p>
            <a:r>
              <a:rPr lang="ru-RU" dirty="0" smtClean="0"/>
              <a:t>от других бюджетов в виде ДОТАЦИЙ,</a:t>
            </a:r>
          </a:p>
          <a:p>
            <a:r>
              <a:rPr lang="ru-RU" dirty="0" smtClean="0"/>
              <a:t>СУБСИДИЙ, СУБВЕНЦИЙ и ИНЫХ</a:t>
            </a:r>
          </a:p>
          <a:p>
            <a:r>
              <a:rPr lang="ru-RU" dirty="0" smtClean="0"/>
              <a:t>МЕЖБЮДЖТНЫХ ТРАНСФЕРТОВ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3286148" cy="22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35718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Расходы </a:t>
            </a:r>
            <a:r>
              <a:rPr lang="ru-RU" b="1" dirty="0" smtClean="0"/>
              <a:t>БЮДЖЕТА </a:t>
            </a:r>
            <a:r>
              <a:rPr lang="ru-RU" dirty="0" smtClean="0"/>
              <a:t>включают расходы на</a:t>
            </a:r>
          </a:p>
          <a:p>
            <a:r>
              <a:rPr lang="ru-RU" dirty="0" smtClean="0"/>
              <a:t>оказание муниципальных услуг, социальное</a:t>
            </a:r>
          </a:p>
          <a:p>
            <a:r>
              <a:rPr lang="ru-RU" dirty="0" smtClean="0"/>
              <a:t>обеспечение населения, бюджетные инвестиции,</a:t>
            </a:r>
          </a:p>
          <a:p>
            <a:r>
              <a:rPr lang="ru-RU" dirty="0" smtClean="0"/>
              <a:t>предоставление межбюджетных трансфертов,</a:t>
            </a:r>
          </a:p>
          <a:p>
            <a:r>
              <a:rPr lang="ru-RU" dirty="0" smtClean="0"/>
              <a:t>обслуживание муниципального долга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Основные параметры бюджета МО «Боханский район»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72" y="1397000"/>
          <a:ext cx="42148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142984"/>
            <a:ext cx="145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млн.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286388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2013 </a:t>
            </a:r>
          </a:p>
          <a:p>
            <a:pPr algn="ctr"/>
            <a:r>
              <a:rPr lang="ru-RU" dirty="0" smtClean="0"/>
              <a:t>год ,план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1285860"/>
            <a:ext cx="34290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Решением Думы МО «Боханский район» от 26.12.2012 г. №271 «О бюджете МО «Боханский район» на 2013 год утверждено:</a:t>
            </a:r>
          </a:p>
          <a:p>
            <a:r>
              <a:rPr lang="ru-RU" sz="1400" dirty="0" smtClean="0"/>
              <a:t>-доходы в сумме 492,2 </a:t>
            </a:r>
            <a:r>
              <a:rPr lang="ru-RU" sz="1400" dirty="0" err="1" smtClean="0"/>
              <a:t>млн.руб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-расходы в сумме 494,8 млн. </a:t>
            </a:r>
            <a:r>
              <a:rPr lang="ru-RU" sz="1400" dirty="0" err="1" smtClean="0"/>
              <a:t>руб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-размер дефицита в сумме 2,6 </a:t>
            </a:r>
            <a:r>
              <a:rPr lang="ru-RU" sz="1400" dirty="0" err="1" smtClean="0"/>
              <a:t>млн.руб</a:t>
            </a:r>
            <a:r>
              <a:rPr lang="ru-RU" sz="1400" dirty="0" smtClean="0"/>
              <a:t>(5% утвержденного общего годового объема доходов без учета объема безвозмездных поступлений;</a:t>
            </a:r>
          </a:p>
          <a:p>
            <a:r>
              <a:rPr lang="ru-RU" sz="1400" dirty="0" smtClean="0"/>
              <a:t>    В окончательной редакции бюджет МО «Боханский район» был утвержден: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754,3 </a:t>
            </a:r>
            <a:r>
              <a:rPr lang="ru-RU" sz="1400" dirty="0" err="1" smtClean="0"/>
              <a:t>млн.руб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Расходы </a:t>
            </a:r>
            <a:r>
              <a:rPr lang="ru-RU" sz="1400" dirty="0" smtClean="0"/>
              <a:t>788,5 </a:t>
            </a:r>
            <a:r>
              <a:rPr lang="ru-RU" sz="1400" dirty="0" err="1" smtClean="0"/>
              <a:t>млн.руб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Дефицит </a:t>
            </a:r>
            <a:r>
              <a:rPr lang="ru-RU" sz="1400" dirty="0" smtClean="0"/>
              <a:t>составил 34,4 млн. </a:t>
            </a:r>
            <a:r>
              <a:rPr lang="ru-RU" sz="1400" dirty="0" err="1" smtClean="0"/>
              <a:t>руб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Расходные полномочия бюджетов разных уровней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571481"/>
            <a:ext cx="44291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 расходным полномочиям </a:t>
            </a:r>
            <a:r>
              <a:rPr lang="ru-RU" sz="1400" b="1" dirty="0" smtClean="0"/>
              <a:t>местных</a:t>
            </a:r>
          </a:p>
          <a:p>
            <a:r>
              <a:rPr lang="ru-RU" sz="1400" b="1" dirty="0" smtClean="0"/>
              <a:t>БЮДЖЕТОВ относятся дошкольное</a:t>
            </a:r>
          </a:p>
          <a:p>
            <a:r>
              <a:rPr lang="ru-RU" sz="1400" dirty="0" smtClean="0"/>
              <a:t>образование, создание условий для</a:t>
            </a:r>
          </a:p>
          <a:p>
            <a:r>
              <a:rPr lang="ru-RU" sz="1400" dirty="0" smtClean="0"/>
              <a:t>обеспечения жителей услугами</a:t>
            </a:r>
          </a:p>
          <a:p>
            <a:r>
              <a:rPr lang="ru-RU" sz="1400" dirty="0" smtClean="0"/>
              <a:t>организаций культуры, содержание</a:t>
            </a:r>
          </a:p>
          <a:p>
            <a:r>
              <a:rPr lang="ru-RU" sz="1400" dirty="0" smtClean="0"/>
              <a:t>автомобильных дорог местного</a:t>
            </a:r>
          </a:p>
          <a:p>
            <a:r>
              <a:rPr lang="ru-RU" sz="1400" dirty="0" smtClean="0"/>
              <a:t>значения, создание условий для</a:t>
            </a:r>
          </a:p>
          <a:p>
            <a:r>
              <a:rPr lang="ru-RU" sz="1400" dirty="0" smtClean="0"/>
              <a:t>предоставления транспортных услуг</a:t>
            </a:r>
          </a:p>
          <a:p>
            <a:r>
              <a:rPr lang="ru-RU" sz="1400" dirty="0" smtClean="0"/>
              <a:t>населению.</a:t>
            </a:r>
          </a:p>
          <a:p>
            <a:r>
              <a:rPr lang="ru-RU" sz="1400" dirty="0" smtClean="0"/>
              <a:t>К расходным полномочиям </a:t>
            </a:r>
            <a:r>
              <a:rPr lang="ru-RU" sz="1400" b="1" dirty="0" smtClean="0"/>
              <a:t>и сельских</a:t>
            </a:r>
          </a:p>
          <a:p>
            <a:r>
              <a:rPr lang="ru-RU" sz="1400" b="1" dirty="0" smtClean="0"/>
              <a:t>поселений БЮДЖЕТОВ относятся создание</a:t>
            </a:r>
          </a:p>
          <a:p>
            <a:r>
              <a:rPr lang="ru-RU" sz="1400" dirty="0" smtClean="0"/>
              <a:t>условий для обеспечения жителей услугами</a:t>
            </a:r>
          </a:p>
          <a:p>
            <a:r>
              <a:rPr lang="ru-RU" sz="1400" dirty="0" smtClean="0"/>
              <a:t>благоустройства территорий поселений,</a:t>
            </a:r>
          </a:p>
          <a:p>
            <a:r>
              <a:rPr lang="ru-RU" sz="1400" dirty="0" smtClean="0"/>
              <a:t>содержание автомобильных дорог местного</a:t>
            </a:r>
          </a:p>
          <a:p>
            <a:r>
              <a:rPr lang="ru-RU" sz="1400" dirty="0" smtClean="0"/>
              <a:t>значения в пределах границ сельских</a:t>
            </a:r>
          </a:p>
          <a:p>
            <a:r>
              <a:rPr lang="ru-RU" sz="1400" dirty="0" smtClean="0"/>
              <a:t>поселений, содержание мест захоронения,</a:t>
            </a:r>
          </a:p>
          <a:p>
            <a:r>
              <a:rPr lang="ru-RU" sz="1400" dirty="0" smtClean="0"/>
              <a:t>организация в границах поселений</a:t>
            </a:r>
          </a:p>
          <a:p>
            <a:r>
              <a:rPr lang="ru-RU" sz="1400" dirty="0" smtClean="0"/>
              <a:t>водоснабжения населения, водоотведение и</a:t>
            </a:r>
          </a:p>
          <a:p>
            <a:r>
              <a:rPr lang="ru-RU" sz="1400" dirty="0" smtClean="0"/>
              <a:t>прочие мероприятия по благоустройству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642918"/>
            <a:ext cx="38134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>Основные параметры бюджета МО «Боханский район»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000108"/>
          <a:ext cx="4286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714356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1428736"/>
            <a:ext cx="392909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В 2013 году из бюджета Иркутской области в 2013 году и на</a:t>
            </a:r>
          </a:p>
          <a:p>
            <a:r>
              <a:rPr lang="ru-RU" sz="1200" dirty="0" smtClean="0"/>
              <a:t>плановый период 2014-2015 годы в бюджет муниципального образования «Боханский район» для осуществления полномочий по вопросам</a:t>
            </a:r>
          </a:p>
          <a:p>
            <a:r>
              <a:rPr lang="ru-RU" sz="1200" dirty="0" smtClean="0"/>
              <a:t>местного значения и осуществления государственных полномочий</a:t>
            </a:r>
          </a:p>
          <a:p>
            <a:r>
              <a:rPr lang="ru-RU" sz="1200" dirty="0" smtClean="0"/>
              <a:t>будут перечислены: дотации, субвенции, субсидии и иные</a:t>
            </a:r>
          </a:p>
          <a:p>
            <a:r>
              <a:rPr lang="ru-RU" sz="1200" dirty="0" smtClean="0"/>
              <a:t>межбюджетные трансферты.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1071546"/>
            <a:ext cx="39290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3571876"/>
            <a:ext cx="400052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Налоговые и неналоговые доходы(собственные)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4143380"/>
            <a:ext cx="40005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Наибольший удельный вес в структуре налоговых доходов в 2013 году составили: налог на доходы физических лиц – 43,0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(62,3%), налог на совокупный доход – 11,4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(16,5%), штрафы санкции, возмещение ущерба – 5,4 млн.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(7,8%), прочие доходы – 9,3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(8,7%)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5500702"/>
            <a:ext cx="1714512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749,6 </a:t>
            </a:r>
            <a:r>
              <a:rPr lang="ru-RU" dirty="0" err="1" smtClean="0"/>
              <a:t>млн.руб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836</Words>
  <PresentationFormat>Экран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Брошюра «Бюджет для граждан»</vt:lpstr>
      <vt:lpstr>Определение бюджета, виды бюджета</vt:lpstr>
      <vt:lpstr>Бюджеты публично-правовых образований Боханского района</vt:lpstr>
      <vt:lpstr>Основные параметры бюджета</vt:lpstr>
      <vt:lpstr>Доходы и расходы бюджета</vt:lpstr>
      <vt:lpstr>Доходы и расходы бюджета</vt:lpstr>
      <vt:lpstr>Основные параметры бюджета МО «Боханский район»</vt:lpstr>
      <vt:lpstr>Расходные полномочия бюджетов разных уровней</vt:lpstr>
      <vt:lpstr>Основные параметры бюджета МО «Боханский район»</vt:lpstr>
      <vt:lpstr>Основные параметры бюджета</vt:lpstr>
      <vt:lpstr>Реализация районных целевых программ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</dc:title>
  <dc:creator>server finotdel</dc:creator>
  <cp:lastModifiedBy>server finotdel</cp:lastModifiedBy>
  <cp:revision>86</cp:revision>
  <dcterms:created xsi:type="dcterms:W3CDTF">2014-12-24T04:34:47Z</dcterms:created>
  <dcterms:modified xsi:type="dcterms:W3CDTF">2014-12-29T04:44:45Z</dcterms:modified>
</cp:coreProperties>
</file>