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6" r:id="rId10"/>
    <p:sldId id="267" r:id="rId11"/>
    <p:sldId id="269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layout/>
    </c:title>
    <c:plotArea>
      <c:layout>
        <c:manualLayout>
          <c:layoutTarget val="inner"/>
          <c:xMode val="edge"/>
          <c:yMode val="edge"/>
          <c:x val="0.12953147360247455"/>
          <c:y val="6.0524934383202104E-2"/>
          <c:w val="0.76242957130358724"/>
          <c:h val="0.8326195683872849"/>
        </c:manualLayout>
      </c:layout>
      <c:barChart>
        <c:barDir val="col"/>
        <c:grouping val="percentStacked"/>
        <c:ser>
          <c:idx val="0"/>
          <c:order val="0"/>
          <c:tx>
            <c:v>на начало года</c:v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535,8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540,0</a:t>
                    </a:r>
                  </a:p>
                </c:rich>
              </c:tx>
              <c:showVal val="1"/>
            </c:dLbl>
            <c:delete val="1"/>
          </c:dLbls>
          <c:cat>
            <c:strRef>
              <c:f>'[Диаграмма в Microsoft PowerPoint]Лист1'!$L$5:$M$5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'[Диаграмма в Microsoft PowerPoint]Лист1'!$L$6:$M$6</c:f>
              <c:numCache>
                <c:formatCode>General</c:formatCode>
                <c:ptCount val="2"/>
                <c:pt idx="0">
                  <c:v>754.3</c:v>
                </c:pt>
                <c:pt idx="1">
                  <c:v>788.8</c:v>
                </c:pt>
              </c:numCache>
            </c:numRef>
          </c:val>
        </c:ser>
        <c:dLbls/>
        <c:overlap val="100"/>
        <c:axId val="85638528"/>
        <c:axId val="85677184"/>
      </c:barChart>
      <c:catAx>
        <c:axId val="85638528"/>
        <c:scaling>
          <c:orientation val="minMax"/>
        </c:scaling>
        <c:axPos val="b"/>
        <c:tickLblPos val="nextTo"/>
        <c:crossAx val="85677184"/>
        <c:crosses val="autoZero"/>
        <c:auto val="1"/>
        <c:lblAlgn val="ctr"/>
        <c:lblOffset val="100"/>
      </c:catAx>
      <c:valAx>
        <c:axId val="85677184"/>
        <c:scaling>
          <c:orientation val="minMax"/>
        </c:scaling>
        <c:delete val="1"/>
        <c:axPos val="l"/>
        <c:numFmt formatCode="0%" sourceLinked="1"/>
        <c:tickLblPos val="nextTo"/>
        <c:crossAx val="85638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9772406921357063E-2"/>
          <c:y val="1.9642228626261419E-2"/>
          <c:w val="0.51601086322543011"/>
          <c:h val="0.938267281460321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explosion val="11"/>
          </c:dPt>
          <c:dLbls>
            <c:dLbl>
              <c:idx val="0"/>
              <c:layout>
                <c:manualLayout>
                  <c:x val="-0.10527328181199573"/>
                  <c:y val="-0.269800040345005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480,3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1483729464372507E-2"/>
                  <c:y val="0.131883535062040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55,4</a:t>
                    </a:r>
                    <a:endParaRPr lang="ru-RU" dirty="0" smtClean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680.5</c:v>
                </c:pt>
                <c:pt idx="1">
                  <c:v>69.099999999999994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13890694032474329"/>
          <c:y val="0.79461343364936921"/>
          <c:w val="0.30782500574517602"/>
          <c:h val="0.19646205680426471"/>
        </c:manualLayout>
      </c:layout>
      <c:overlay val="1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ЖКХ</c:v>
                </c:pt>
                <c:pt idx="6">
                  <c:v>Национальная экономика</c:v>
                </c:pt>
                <c:pt idx="7">
                  <c:v>СМИ</c:v>
                </c:pt>
                <c:pt idx="8">
                  <c:v>Обслуживание муниципального долга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31.7</c:v>
                </c:pt>
                <c:pt idx="1">
                  <c:v>456.5</c:v>
                </c:pt>
                <c:pt idx="2">
                  <c:v>12.9</c:v>
                </c:pt>
                <c:pt idx="3">
                  <c:v>21.9</c:v>
                </c:pt>
                <c:pt idx="4">
                  <c:v>0.8</c:v>
                </c:pt>
                <c:pt idx="5">
                  <c:v>5.6</c:v>
                </c:pt>
                <c:pt idx="6">
                  <c:v>0.6</c:v>
                </c:pt>
                <c:pt idx="7">
                  <c:v>1.9</c:v>
                </c:pt>
                <c:pt idx="8">
                  <c:v>0.6</c:v>
                </c:pt>
                <c:pt idx="9">
                  <c:v>7.2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515143702523803"/>
          <c:y val="0.11287155550012853"/>
          <c:w val="0.33892827639288925"/>
          <c:h val="0.8646200519713216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0.47249</cdr:x>
      <cdr:y>0.04773</cdr:y>
    </cdr:from>
    <cdr:to>
      <cdr:x>0.83124</cdr:x>
      <cdr:y>0.65231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16024"/>
          <a:ext cx="2952328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0.04773</cdr:y>
    </cdr:from>
    <cdr:to>
      <cdr:x>0.88374</cdr:x>
      <cdr:y>0.89096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216024"/>
          <a:ext cx="324036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0.88525</cdr:y>
    </cdr:from>
    <cdr:to>
      <cdr:x>0.56667</cdr:x>
      <cdr:y>0.95082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38576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43@gf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5904656"/>
          </a:xfrm>
        </p:spPr>
      </p:pic>
      <p:sp>
        <p:nvSpPr>
          <p:cNvPr id="4" name="TextBox 3"/>
          <p:cNvSpPr txBox="1"/>
          <p:nvPr/>
        </p:nvSpPr>
        <p:spPr>
          <a:xfrm>
            <a:off x="448698" y="6212051"/>
            <a:ext cx="828092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 МО «Боханский район» Иркутской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685" y="1760622"/>
            <a:ext cx="3600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 составил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08720"/>
            <a:ext cx="2972048" cy="2664296"/>
          </a:xfrm>
        </p:spPr>
      </p:pic>
      <p:sp>
        <p:nvSpPr>
          <p:cNvPr id="11" name="Прямоугольник 10"/>
          <p:cNvSpPr/>
          <p:nvPr/>
        </p:nvSpPr>
        <p:spPr>
          <a:xfrm>
            <a:off x="3525084" y="3112323"/>
            <a:ext cx="4572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 МО «Боханский 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образование, культура, социальная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политика, физическая культура и спорт, жилищно-коммунальное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97152"/>
            <a:ext cx="204787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8272" y="4797152"/>
            <a:ext cx="2333625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797152"/>
            <a:ext cx="1905000" cy="142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07" y="4815765"/>
            <a:ext cx="233975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142984"/>
            <a:ext cx="2664296" cy="32316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– 31,7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456,5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12,9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млн.руб.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827,5 тыс.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ЖКХ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–5,6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экономика – 602,5 тыс.руб.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– 1,9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Обслуживание муниципального долга – 620,3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– 7,2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805762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9100" y="4805762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489" y="4797152"/>
            <a:ext cx="18669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851" y="4805762"/>
            <a:ext cx="2257425" cy="1428750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00034" y="1142984"/>
          <a:ext cx="478634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80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районных целевых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592" y="1052736"/>
            <a:ext cx="1914525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052736"/>
            <a:ext cx="21526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050950"/>
            <a:ext cx="20288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77197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521" y="5077197"/>
            <a:ext cx="205172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5077197"/>
            <a:ext cx="2096789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333" y="5077197"/>
            <a:ext cx="2262188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521" y="1052736"/>
            <a:ext cx="1905000" cy="1428750"/>
          </a:xfrm>
          <a:prstGeom prst="rect">
            <a:avLst/>
          </a:prstGeom>
        </p:spPr>
      </p:pic>
      <p:pic>
        <p:nvPicPr>
          <p:cNvPr id="13" name="Содержимое 3" descr="детсад  1 021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533" y="2852936"/>
            <a:ext cx="2144800" cy="1500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799" y="3002870"/>
            <a:ext cx="395972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Решением о бюджете МО «Боханский район» на </a:t>
            </a:r>
            <a:r>
              <a:rPr lang="ru-RU" dirty="0" smtClean="0"/>
              <a:t>2016 </a:t>
            </a:r>
            <a:r>
              <a:rPr lang="ru-RU" dirty="0" smtClean="0"/>
              <a:t>год утверждено финансирование </a:t>
            </a:r>
            <a:r>
              <a:rPr lang="ru-RU" dirty="0" smtClean="0"/>
              <a:t>17 </a:t>
            </a:r>
            <a:r>
              <a:rPr lang="ru-RU" dirty="0" smtClean="0"/>
              <a:t>муниципальных целевых программ</a:t>
            </a:r>
            <a:endParaRPr lang="ru-RU" dirty="0"/>
          </a:p>
        </p:txBody>
      </p:sp>
      <p:pic>
        <p:nvPicPr>
          <p:cNvPr id="14" name="Picture 2" descr="F:\газел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6843" y="2852936"/>
            <a:ext cx="1845999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777686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Брошюра подготовлена: Финансовым управлением администрации муниципального образования «Боханский район» расположенного по адресу: Иркутская область, Боханский район, п. Бохан, улица Ленина 83, тел. 8(39538)25157, эл. Адрес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fin43@gfu.ru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6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бюджета, виды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0" b="9988"/>
          <a:stretch/>
        </p:blipFill>
        <p:spPr>
          <a:xfrm>
            <a:off x="5364088" y="1988840"/>
            <a:ext cx="3528392" cy="2736303"/>
          </a:xfrm>
        </p:spPr>
      </p:pic>
      <p:sp>
        <p:nvSpPr>
          <p:cNvPr id="5" name="TextBox 4"/>
          <p:cNvSpPr txBox="1"/>
          <p:nvPr/>
        </p:nvSpPr>
        <p:spPr>
          <a:xfrm>
            <a:off x="4427984" y="879223"/>
            <a:ext cx="446449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 для решения задач и функций 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83455"/>
            <a:ext cx="5184576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бюджетам бюджетной системы РФ относятся: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внебюджетных фондов РФ;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субъектов РФ и бюджеты территориальных государственных внебюджетных фондов;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муниципальных районов, бюджеты городских округов и бюджеты городов федерального значения Москвы и Санкт-Петербурга, бюджеты городских и сельских поселений.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3793604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3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 Боханского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M1zam\Рабочий стол\Отчет Мэра 2009-2013гг\Редакция\DSC_798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02725"/>
            <a:ext cx="392776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1000108"/>
            <a:ext cx="4032448" cy="42473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декабре 2015 года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решением  Думы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«Боханский район» Иркутской области и решениями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 сельских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поселений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сформирован консолидированный бюджет 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«Боханский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Иркутской области на 2016 год,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Бюджет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образования «Боханский район»;</a:t>
            </a:r>
          </a:p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 сельских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поселений 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 «Боханский район» Иркутской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184576"/>
          </a:xfrm>
        </p:spPr>
      </p:pic>
    </p:spTree>
    <p:extLst>
      <p:ext uri="{BB962C8B-B14F-4D97-AF65-F5344CB8AC3E}">
        <p14:creationId xmlns:p14="http://schemas.microsoft.com/office/powerpoint/2010/main" xmlns="" val="1390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980728"/>
            <a:ext cx="3600400" cy="2764593"/>
          </a:xfrm>
        </p:spPr>
      </p:pic>
      <p:sp>
        <p:nvSpPr>
          <p:cNvPr id="5" name="TextBox 4"/>
          <p:cNvSpPr txBox="1"/>
          <p:nvPr/>
        </p:nvSpPr>
        <p:spPr>
          <a:xfrm>
            <a:off x="611560" y="386104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dirty="0" smtClean="0"/>
              <a:t> бюджетов установлено: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dirty="0" smtClean="0"/>
              <a:t>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Бюджетным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Региональным законодательством.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86104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бюджетов установлено: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ФЗ 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06.10.2003г. № 131-ФЗ «Об общих принципах местного самоуправления в Российской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Региональным законодательством.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5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9" y="342900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относятся: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и Безвозмездные поступления (Субсидии, Дотации, Субвенции и иные межбюджетные поступления).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727" y="3429000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бюджета включают расходы на оказание муниципальных услуг, социальное обеспечение населения, бюджетные инвестиции, предоставление межбюджетных трансфертов, обслуживание муниципального долга.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7" y="5398587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000" y="836712"/>
            <a:ext cx="3220727" cy="30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1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25487159"/>
              </p:ext>
            </p:extLst>
          </p:nvPr>
        </p:nvGraphicFramePr>
        <p:xfrm>
          <a:off x="539552" y="1124745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3781286"/>
              </p:ext>
            </p:extLst>
          </p:nvPr>
        </p:nvGraphicFramePr>
        <p:xfrm>
          <a:off x="467545" y="1196752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1196752"/>
            <a:ext cx="4572000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Решением Думы МО «Боханский район» 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23.12.2015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№62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«О бюджете МО «Боханский район»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утверждено: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535,8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-расходы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540,0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-размер дефицита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4,1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(7,5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% утвержденного общего годового объема доходов без учета объема безвозмездных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поступлений);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445224"/>
            <a:ext cx="1800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Расходные полномочия бюджетов разных уровней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43845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8" y="1052736"/>
            <a:ext cx="38164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местных БЮДЖЕТОВ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жителей услугами организации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БЮДЖЕТОВ сельских поселений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для обеспечения жителей услугами благоустройства территории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 в пределах границ сельских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мест захоронения;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 границах поселений водоснабжения населения.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7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0237"/>
              </p:ext>
            </p:extLst>
          </p:nvPr>
        </p:nvGraphicFramePr>
        <p:xfrm>
          <a:off x="395536" y="519592"/>
          <a:ext cx="5400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9486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205" y="1353689"/>
            <a:ext cx="4176464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удельный вес в структуре налоговых доходов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имущество;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совокупный доход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штрафы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санкции, возмещение ущерба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3889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948" y="3789040"/>
            <a:ext cx="4176464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из бюджета Иркутской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«Боханский район» для осуществления полномочий по вопросам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значения и осуществления государственных полномочий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будут перечислены: дотации, субвенции, субсидии и иные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438</TotalTime>
  <Words>661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Определение бюджета, виды бюджета</vt:lpstr>
      <vt:lpstr>Бюджеты публично-правовых образований Боханского района</vt:lpstr>
      <vt:lpstr>Основные параметры бюджета</vt:lpstr>
      <vt:lpstr>Доходы и расходы бюджета</vt:lpstr>
      <vt:lpstr>Основные параметры бюджета</vt:lpstr>
      <vt:lpstr>Основные параметры бюджета МО «Боханский район»</vt:lpstr>
      <vt:lpstr>Расходные полномочия бюджетов разных уровней</vt:lpstr>
      <vt:lpstr>Доходы бюджета МО «Боханский район»</vt:lpstr>
      <vt:lpstr>Расходы бюджета МО «Боханский район»</vt:lpstr>
      <vt:lpstr>Расходы бюджета МО «Боханский район»</vt:lpstr>
      <vt:lpstr>Реализация районных целевых программ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</dc:title>
  <dc:creator>Барлуков Александр Юрьевич</dc:creator>
  <cp:lastModifiedBy>server finotdel</cp:lastModifiedBy>
  <cp:revision>40</cp:revision>
  <dcterms:created xsi:type="dcterms:W3CDTF">2015-03-09T09:37:38Z</dcterms:created>
  <dcterms:modified xsi:type="dcterms:W3CDTF">2016-05-24T03:33:44Z</dcterms:modified>
</cp:coreProperties>
</file>