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4" r:id="rId5"/>
    <p:sldId id="260" r:id="rId6"/>
    <p:sldId id="261" r:id="rId7"/>
    <p:sldId id="265" r:id="rId8"/>
    <p:sldId id="262" r:id="rId9"/>
    <p:sldId id="266" r:id="rId10"/>
    <p:sldId id="267" r:id="rId11"/>
    <p:sldId id="269" r:id="rId12"/>
    <p:sldId id="268" r:id="rId13"/>
    <p:sldId id="26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PowerPoint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953147360247452"/>
          <c:y val="6.0524934383202098E-2"/>
          <c:w val="0.76242957130358702"/>
          <c:h val="0.8326195683872849"/>
        </c:manualLayout>
      </c:layout>
      <c:barChart>
        <c:barDir val="col"/>
        <c:grouping val="clustered"/>
        <c:varyColors val="0"/>
        <c:ser>
          <c:idx val="0"/>
          <c:order val="0"/>
          <c:tx>
            <c:v>на начало года</c:v>
          </c:tx>
          <c:invertIfNegative val="0"/>
          <c:dLbls>
            <c:dLbl>
              <c:idx val="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'[Диаграмма в Microsoft PowerPoint]Лист1'!$L$5:$M$5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'[Диаграмма в Microsoft PowerPoint]Лист1'!$L$6:$M$6</c:f>
              <c:numCache>
                <c:formatCode>General</c:formatCode>
                <c:ptCount val="2"/>
                <c:pt idx="0">
                  <c:v>754.3</c:v>
                </c:pt>
                <c:pt idx="1">
                  <c:v>788.8</c:v>
                </c:pt>
              </c:numCache>
            </c:numRef>
          </c:val>
        </c:ser>
        <c:ser>
          <c:idx val="1"/>
          <c:order val="1"/>
          <c:tx>
            <c:v>на конец года</c:v>
          </c:tx>
          <c:invertIfNegative val="0"/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в Microsoft PowerPoint]Лист1'!$L$5:$M$5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'[Диаграмма в Microsoft PowerPoint]Лист1'!$L$7:$M$7</c:f>
              <c:numCache>
                <c:formatCode>General</c:formatCode>
                <c:ptCount val="2"/>
                <c:pt idx="0">
                  <c:v>746.3</c:v>
                </c:pt>
                <c:pt idx="1">
                  <c:v>754.3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134976"/>
        <c:axId val="43137664"/>
      </c:barChart>
      <c:catAx>
        <c:axId val="431349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3137664"/>
        <c:crosses val="autoZero"/>
        <c:auto val="1"/>
        <c:lblAlgn val="ctr"/>
        <c:lblOffset val="100"/>
        <c:noMultiLvlLbl val="0"/>
      </c:catAx>
      <c:valAx>
        <c:axId val="431376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313497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7.7033924335204576E-2"/>
          <c:y val="0.24121651215487236"/>
          <c:w val="0.48797764300698615"/>
          <c:h val="0.15455481526347667"/>
        </c:manualLayout>
      </c:layout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772406921357063E-2"/>
          <c:y val="1.9642228626261415E-2"/>
          <c:w val="0.51601086322543011"/>
          <c:h val="0.9382672814603212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dPt>
            <c:idx val="0"/>
            <c:bubble3D val="0"/>
            <c:explosion val="11"/>
          </c:dPt>
          <c:dLbls>
            <c:dLbl>
              <c:idx val="0"/>
              <c:layout>
                <c:manualLayout>
                  <c:x val="-0.10527328181199572"/>
                  <c:y val="-0.26980004034500504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635,1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1483729464372507E-2"/>
                  <c:y val="0.13188353506204095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111,4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Безвозмездные поступления</c:v>
                </c:pt>
                <c:pt idx="1">
                  <c:v>Налоговые и неналоговые доходы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680.5</c:v>
                </c:pt>
                <c:pt idx="1">
                  <c:v>69.099999999999994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13890694032474329"/>
          <c:y val="0.79461343364936909"/>
          <c:w val="0.30782500574517596"/>
          <c:h val="0.19646205680426465"/>
        </c:manualLayout>
      </c:layout>
      <c:overlay val="1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1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0.47249</cdr:x>
      <cdr:y>0.04773</cdr:y>
    </cdr:from>
    <cdr:to>
      <cdr:x>0.83124</cdr:x>
      <cdr:y>0.65231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88432" y="216024"/>
          <a:ext cx="2952328" cy="27363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0.48999</cdr:x>
      <cdr:y>0.04773</cdr:y>
    </cdr:from>
    <cdr:to>
      <cdr:x>0.88374</cdr:x>
      <cdr:y>0.89096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032448" y="216024"/>
          <a:ext cx="3240360" cy="38164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0.33333</cdr:x>
      <cdr:y>0.88525</cdr:y>
    </cdr:from>
    <cdr:to>
      <cdr:x>0.56667</cdr:x>
      <cdr:y>0.95082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28760" y="3857652"/>
          <a:ext cx="1000132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9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g"/><Relationship Id="rId10" Type="http://schemas.openxmlformats.org/officeDocument/2006/relationships/image" Target="../media/image28.jpeg"/><Relationship Id="rId4" Type="http://schemas.openxmlformats.org/officeDocument/2006/relationships/image" Target="../media/image22.jpg"/><Relationship Id="rId9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fin43@gfu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640959" cy="5904656"/>
          </a:xfrm>
        </p:spPr>
      </p:pic>
      <p:sp>
        <p:nvSpPr>
          <p:cNvPr id="4" name="TextBox 3"/>
          <p:cNvSpPr txBox="1"/>
          <p:nvPr/>
        </p:nvSpPr>
        <p:spPr>
          <a:xfrm>
            <a:off x="448698" y="6212051"/>
            <a:ext cx="8280920" cy="33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Финансовое управление Администрации  МО «Боханский район» Иркутской области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5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бюджета МО «Боханский район»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17685" y="1760622"/>
            <a:ext cx="3600400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Объем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РАСХОДОВ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2014 году составил 754,2 млн. руб.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08720"/>
            <a:ext cx="2972048" cy="2664296"/>
          </a:xfrm>
        </p:spPr>
      </p:pic>
      <p:sp>
        <p:nvSpPr>
          <p:cNvPr id="11" name="Прямоугольник 10"/>
          <p:cNvSpPr/>
          <p:nvPr/>
        </p:nvSpPr>
        <p:spPr>
          <a:xfrm>
            <a:off x="3525084" y="3112323"/>
            <a:ext cx="4572000" cy="132343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Приоритетные направления расходов бюджета МО «Боханский район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-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образование, культура, социальная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политика, физическая культура и спорт, жилищно-коммунальное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хозяйство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97152"/>
            <a:ext cx="2047875" cy="142875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272" y="4797152"/>
            <a:ext cx="2333625" cy="142875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797152"/>
            <a:ext cx="1905000" cy="142875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207" y="4815765"/>
            <a:ext cx="2339752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72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Диаграмма 1"/>
          <p:cNvPicPr>
            <a:picLocks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14" b="-55"/>
          <a:stretch>
            <a:fillRect/>
          </a:stretch>
        </p:blipFill>
        <p:spPr bwMode="auto">
          <a:xfrm>
            <a:off x="804576" y="1116657"/>
            <a:ext cx="4805363" cy="3476625"/>
          </a:xfrm>
          <a:prstGeom prst="rect">
            <a:avLst/>
          </a:prstGeom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бюджета МО «Боханский район»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51548" y="1700808"/>
            <a:ext cx="2664296" cy="23083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Образование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–489,1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Культура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18,1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Социальная политика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30,9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Физическая культура и спорт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1,2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млн. руб.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ЖКХ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22,7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млн. руб.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805762"/>
            <a:ext cx="2143125" cy="1428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100" y="4805762"/>
            <a:ext cx="1905000" cy="14287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489" y="4797152"/>
            <a:ext cx="1866900" cy="14287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851" y="4805762"/>
            <a:ext cx="225742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12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Реализация районных целевых программ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592" y="1052736"/>
            <a:ext cx="1914525" cy="14287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52736"/>
            <a:ext cx="2152650" cy="1428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050950"/>
            <a:ext cx="2028825" cy="14287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077197"/>
            <a:ext cx="1905000" cy="14287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521" y="5077197"/>
            <a:ext cx="2051720" cy="14287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077197"/>
            <a:ext cx="2096789" cy="14287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333" y="5077197"/>
            <a:ext cx="2262188" cy="14287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521" y="1052736"/>
            <a:ext cx="1905000" cy="1428750"/>
          </a:xfrm>
          <a:prstGeom prst="rect">
            <a:avLst/>
          </a:prstGeom>
        </p:spPr>
      </p:pic>
      <p:pic>
        <p:nvPicPr>
          <p:cNvPr id="13" name="Содержимое 3" descr="детсад  1 021"/>
          <p:cNvPicPr>
            <a:picLocks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9533" y="2852936"/>
            <a:ext cx="2144800" cy="150019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71799" y="3002870"/>
            <a:ext cx="3959721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Решением о бюджете МО «Боханский район» на 2014 год утверждено финансирование 18 муниципальных целевых программ</a:t>
            </a:r>
            <a:endParaRPr lang="ru-RU" dirty="0"/>
          </a:p>
        </p:txBody>
      </p:sp>
      <p:pic>
        <p:nvPicPr>
          <p:cNvPr id="14" name="Picture 2" descr="F:\газель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86843" y="2852936"/>
            <a:ext cx="1845999" cy="15001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995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2564904"/>
            <a:ext cx="7776864" cy="14773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Брошюра подготовлена: Финансовым управлением администрации муниципального образования «Боханский район» расположенного по адресу: Иркутская область, Боханский район, п. Бохан, улица Ленина 83, тел. 8(39538)25157, эл. Адрес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  <a:hlinkClick r:id="rId2"/>
              </a:rPr>
              <a:t>fin43@gfu.ru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618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Определение бюджета, виды бюджета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0" b="9988"/>
          <a:stretch/>
        </p:blipFill>
        <p:spPr>
          <a:xfrm>
            <a:off x="5364088" y="1988840"/>
            <a:ext cx="3528392" cy="2736303"/>
          </a:xfrm>
        </p:spPr>
      </p:pic>
      <p:sp>
        <p:nvSpPr>
          <p:cNvPr id="5" name="TextBox 4"/>
          <p:cNvSpPr txBox="1"/>
          <p:nvPr/>
        </p:nvSpPr>
        <p:spPr>
          <a:xfrm>
            <a:off x="4427984" y="879223"/>
            <a:ext cx="4464496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форма образования и расходования денежных средств для решения задач и функций государства.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3583455"/>
            <a:ext cx="5184576" cy="313932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бюджетам бюджетной системы РФ относятся: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Федеральный бюджет и бюджеты государственных внебюджетных фондов РФ;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Бюджеты субъектов РФ и бюджеты территориальных государственных внебюджетных фондов;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Бюджеты муниципальных районов, бюджеты городских округов и бюджеты городов федерального значения Москвы и Санкт-Петербурга, бюджеты городских и сельских поселений.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36712"/>
            <a:ext cx="3793604" cy="269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33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Бюджеты публично-правовых образований Боханского района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USM1zam\Рабочий стол\Отчет Мэра 2009-2013гг\Редакция\DSC_7980.t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02725"/>
            <a:ext cx="3927764" cy="27363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0" y="908720"/>
            <a:ext cx="4032448" cy="452431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indent="4500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2014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на плановый период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2015-2016 годы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решением  Думы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«Боханский район» Иркутской области и решениями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Дум сельских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поселений муниципального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района сформирован консолидированный бюджет муниципального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образования «Боханский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район» Иркутской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области, в том числе:</a:t>
            </a:r>
          </a:p>
          <a:p>
            <a:pPr indent="4500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 Бюджет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муниципального образования «Боханский район»;</a:t>
            </a:r>
          </a:p>
          <a:p>
            <a:pPr indent="4500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13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бюджетов сельских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поселений муниципального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образования  «Боханский район» Иркутской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области.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54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Основные параметры бюджета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4"/>
            <a:ext cx="8208912" cy="5184576"/>
          </a:xfrm>
        </p:spPr>
      </p:pic>
    </p:spTree>
    <p:extLst>
      <p:ext uri="{BB962C8B-B14F-4D97-AF65-F5344CB8AC3E}">
        <p14:creationId xmlns:p14="http://schemas.microsoft.com/office/powerpoint/2010/main" val="139082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Доходы и расходы бюджета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980728"/>
            <a:ext cx="3600400" cy="2764593"/>
          </a:xfrm>
        </p:spPr>
      </p:pic>
      <p:sp>
        <p:nvSpPr>
          <p:cNvPr id="5" name="TextBox 4"/>
          <p:cNvSpPr txBox="1"/>
          <p:nvPr/>
        </p:nvSpPr>
        <p:spPr>
          <a:xfrm>
            <a:off x="611560" y="3861048"/>
            <a:ext cx="28083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Разграничение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ДОХОДОВ</a:t>
            </a:r>
            <a:r>
              <a:rPr lang="ru-RU" dirty="0" smtClean="0"/>
              <a:t> бюджетов установлено: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Налоговым</a:t>
            </a:r>
            <a:r>
              <a:rPr lang="ru-RU" dirty="0" smtClean="0"/>
              <a:t> кодексом РФ;</a:t>
            </a:r>
          </a:p>
          <a:p>
            <a:pPr marL="342900" indent="-342900">
              <a:buAutoNum type="arabicPeriod"/>
            </a:pPr>
            <a:r>
              <a:rPr lang="ru-RU" dirty="0" smtClean="0"/>
              <a:t>Бюджетным кодексом РФ;</a:t>
            </a:r>
          </a:p>
          <a:p>
            <a:pPr marL="342900" indent="-342900">
              <a:buAutoNum type="arabicPeriod"/>
            </a:pPr>
            <a:r>
              <a:rPr lang="ru-RU" dirty="0" smtClean="0"/>
              <a:t>Региональным законодательством.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64088" y="3861048"/>
            <a:ext cx="32403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Разграничение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РАСХОДОВ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бюджетов установлено: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 ФЗ от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06.10.2003г. № 131-ФЗ «Об общих принципах местного самоуправления в Российской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Федерации»;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 Региональным законодательством.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559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648071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Основные параметры бюджета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529" y="3429000"/>
            <a:ext cx="25922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ДОХОДАМ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бюджета относятся: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Налоговые и Неналоговые доходы и Безвозмездные поступления (Субсидии, Дотации, Субвенции и иные межбюджетные поступления).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82727" y="3429000"/>
            <a:ext cx="27363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бюджета включают расходы на оказание муниципальных услуг, социальное обеспечение населения, бюджетные инвестиции, предоставление межбюджетных трансфертов, обслуживание муниципального долга.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15817" y="5398587"/>
            <a:ext cx="92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000" y="836712"/>
            <a:ext cx="3220727" cy="309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29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Основные параметры бюджета МО «Боханский район»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5487159"/>
              </p:ext>
            </p:extLst>
          </p:nvPr>
        </p:nvGraphicFramePr>
        <p:xfrm>
          <a:off x="539552" y="1124745"/>
          <a:ext cx="3672408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3781286"/>
              </p:ext>
            </p:extLst>
          </p:nvPr>
        </p:nvGraphicFramePr>
        <p:xfrm>
          <a:off x="467545" y="1196752"/>
          <a:ext cx="367240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139952" y="1196752"/>
            <a:ext cx="4572000" cy="470898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Решением Думы МО «Боханский район» от 26.12.2012 г. №271 «О бюджете МО «Боханский район» 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2014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год утверждено: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-доходы в сумме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754,3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-расходы в сумме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788,8 млн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-размер дефицита в сумме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34,5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(5% утвержденного общего годового объема доходов без учета объема безвозмездных поступлений;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В окончательной редакции бюджет МО «Боханский район» был утвержден:</a:t>
            </a:r>
          </a:p>
          <a:p>
            <a:pPr>
              <a:buFontTx/>
              <a:buChar char="-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746,3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млн.руб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754,3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млн.руб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Дефицит составил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8,0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млн.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руб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9632" y="5445224"/>
            <a:ext cx="180020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 2014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36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Расходные полномочия бюджетов разных уровней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7544" y="1052736"/>
            <a:ext cx="438452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004048" y="1052736"/>
            <a:ext cx="381642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 расходным полномочиям местных БЮДЖЕТОВ относятся: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Дошкольное образование;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Создание условий для обеспечения жителей услугами организации культуры;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Содержание автомобильных дорог местного значения.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 расходным полномочиям БЮДЖЕТОВ сельских поселений относятся: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Условия для обеспечения жителей услугами благоустройства территории поселений;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Содержание автомобильных дорог местного значения в пределах границ сельских поселений;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Содержание мест захоронения;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Организация в границах поселений водоснабжения населения.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796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Доходы бюджета МО «Боханский район»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0237"/>
              </p:ext>
            </p:extLst>
          </p:nvPr>
        </p:nvGraphicFramePr>
        <p:xfrm>
          <a:off x="395536" y="519592"/>
          <a:ext cx="5400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95936" y="948607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Налоговые и неналоговые доходы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52205" y="1353689"/>
            <a:ext cx="4176464" cy="181588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Наибольший удельный вес в структуре налоговых доходов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2014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году составили: налог на доходы физических лиц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51,5 млн.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налог на имущество – 15,1 млн.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налог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совокупный доход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9,2млн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уб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 штрафы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санкции, возмещение ущерба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5,45 млн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прочие доходы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1,9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95936" y="3388930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28948" y="3789040"/>
            <a:ext cx="4176464" cy="255454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2014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году из бюджета Иркутской области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на плановый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период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2015-2016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годы в бюджет муниципального образования «Боханский район» для осуществления полномочий по вопросам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местного значения и осуществления государственных полномочий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будут перечислены: дотации, субвенции, субсидии и иные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62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393</TotalTime>
  <Words>677</Words>
  <Application>Microsoft Office PowerPoint</Application>
  <PresentationFormat>Экран (4:3)</PresentationFormat>
  <Paragraphs>72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Определение бюджета, виды бюджета</vt:lpstr>
      <vt:lpstr>Бюджеты публично-правовых образований Боханского района</vt:lpstr>
      <vt:lpstr>Основные параметры бюджета</vt:lpstr>
      <vt:lpstr>Доходы и расходы бюджета</vt:lpstr>
      <vt:lpstr>Основные параметры бюджета</vt:lpstr>
      <vt:lpstr>Основные параметры бюджета МО «Боханский район»</vt:lpstr>
      <vt:lpstr>Расходные полномочия бюджетов разных уровней</vt:lpstr>
      <vt:lpstr>Доходы бюджета МО «Боханский район»</vt:lpstr>
      <vt:lpstr>Расходы бюджета МО «Боханский район»</vt:lpstr>
      <vt:lpstr>Расходы бюджета МО «Боханский район»</vt:lpstr>
      <vt:lpstr>Реализация районных целевых программ</vt:lpstr>
      <vt:lpstr>Заключение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Брошюра «Бюджет для граждан»</dc:title>
  <dc:creator>Денис</dc:creator>
  <cp:lastModifiedBy>Денис</cp:lastModifiedBy>
  <cp:revision>35</cp:revision>
  <dcterms:created xsi:type="dcterms:W3CDTF">2015-03-09T09:37:38Z</dcterms:created>
  <dcterms:modified xsi:type="dcterms:W3CDTF">2015-03-18T00:15:52Z</dcterms:modified>
</cp:coreProperties>
</file>