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60" r:id="rId2"/>
    <p:sldId id="264" r:id="rId3"/>
    <p:sldId id="265" r:id="rId4"/>
    <p:sldId id="256" r:id="rId5"/>
    <p:sldId id="257" r:id="rId6"/>
    <p:sldId id="258" r:id="rId7"/>
    <p:sldId id="259" r:id="rId8"/>
    <p:sldId id="261" r:id="rId9"/>
    <p:sldId id="262" r:id="rId10"/>
    <p:sldId id="263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73" autoAdjust="0"/>
  </p:normalViewPr>
  <p:slideViewPr>
    <p:cSldViewPr>
      <p:cViewPr varScale="1">
        <p:scale>
          <a:sx n="65" d="100"/>
          <a:sy n="65" d="100"/>
        </p:scale>
        <p:origin x="42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1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4F5B62-A7B3-4386-BB1E-F1D4744912C2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7F86C-4CF5-450B-98F0-6C8A2FDA25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746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7F86C-4CF5-450B-98F0-6C8A2FDA25E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147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675BF-4860-4531-9FD7-757411D84D4F}" type="datetimeFigureOut">
              <a:rPr lang="ru-RU" smtClean="0"/>
              <a:pPr/>
              <a:t>16.11.2020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0E71AB9-763B-4D0E-B807-B0582C443F2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1772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675BF-4860-4531-9FD7-757411D84D4F}" type="datetimeFigureOut">
              <a:rPr lang="ru-RU" smtClean="0"/>
              <a:pPr/>
              <a:t>16.11.2020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0E71AB9-763B-4D0E-B807-B0582C443F2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2183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675BF-4860-4531-9FD7-757411D84D4F}" type="datetimeFigureOut">
              <a:rPr lang="ru-RU" smtClean="0"/>
              <a:pPr/>
              <a:t>16.11.2020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0E71AB9-763B-4D0E-B807-B0582C443F2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4808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675BF-4860-4531-9FD7-757411D84D4F}" type="datetimeFigureOut">
              <a:rPr lang="ru-RU" smtClean="0"/>
              <a:pPr/>
              <a:t>16.11.2020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0E71AB9-763B-4D0E-B807-B0582C443F2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9361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675BF-4860-4531-9FD7-757411D84D4F}" type="datetimeFigureOut">
              <a:rPr lang="ru-RU" smtClean="0"/>
              <a:pPr/>
              <a:t>16.11.2020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0E71AB9-763B-4D0E-B807-B0582C443F2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1818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675BF-4860-4531-9FD7-757411D84D4F}" type="datetimeFigureOut">
              <a:rPr lang="ru-RU" smtClean="0"/>
              <a:pPr/>
              <a:t>16.11.2020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0E71AB9-763B-4D0E-B807-B0582C443F2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83527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675BF-4860-4531-9FD7-757411D84D4F}" type="datetimeFigureOut">
              <a:rPr lang="ru-RU" smtClean="0"/>
              <a:pPr/>
              <a:t>16.11.2020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1AB9-763B-4D0E-B807-B0582C443F2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44992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675BF-4860-4531-9FD7-757411D84D4F}" type="datetimeFigureOut">
              <a:rPr lang="ru-RU" smtClean="0"/>
              <a:pPr/>
              <a:t>16.11.2020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1AB9-763B-4D0E-B807-B0582C443F2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3842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675BF-4860-4531-9FD7-757411D84D4F}" type="datetimeFigureOut">
              <a:rPr lang="ru-RU" smtClean="0"/>
              <a:pPr/>
              <a:t>16.11.2020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1AB9-763B-4D0E-B807-B0582C443F2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448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675BF-4860-4531-9FD7-757411D84D4F}" type="datetimeFigureOut">
              <a:rPr lang="ru-RU" smtClean="0"/>
              <a:pPr/>
              <a:t>16.11.2020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0E71AB9-763B-4D0E-B807-B0582C443F2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6129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675BF-4860-4531-9FD7-757411D84D4F}" type="datetimeFigureOut">
              <a:rPr lang="ru-RU" smtClean="0"/>
              <a:pPr/>
              <a:t>16.11.2020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0E71AB9-763B-4D0E-B807-B0582C443F2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564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675BF-4860-4531-9FD7-757411D84D4F}" type="datetimeFigureOut">
              <a:rPr lang="ru-RU" smtClean="0"/>
              <a:pPr/>
              <a:t>16.11.2020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0E71AB9-763B-4D0E-B807-B0582C443F2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4374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675BF-4860-4531-9FD7-757411D84D4F}" type="datetimeFigureOut">
              <a:rPr lang="ru-RU" smtClean="0"/>
              <a:pPr/>
              <a:t>16.11.2020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1AB9-763B-4D0E-B807-B0582C443F2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0223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675BF-4860-4531-9FD7-757411D84D4F}" type="datetimeFigureOut">
              <a:rPr lang="ru-RU" smtClean="0"/>
              <a:pPr/>
              <a:t>16.11.2020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1AB9-763B-4D0E-B807-B0582C443F2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0297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675BF-4860-4531-9FD7-757411D84D4F}" type="datetimeFigureOut">
              <a:rPr lang="ru-RU" smtClean="0"/>
              <a:pPr/>
              <a:t>16.11.2020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1AB9-763B-4D0E-B807-B0582C443F2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0419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675BF-4860-4531-9FD7-757411D84D4F}" type="datetimeFigureOut">
              <a:rPr lang="ru-RU" smtClean="0"/>
              <a:pPr/>
              <a:t>16.11.2020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0E71AB9-763B-4D0E-B807-B0582C443F2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0055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675BF-4860-4531-9FD7-757411D84D4F}" type="datetimeFigureOut">
              <a:rPr lang="ru-RU" smtClean="0"/>
              <a:pPr/>
              <a:t>16.11.2020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0E71AB9-763B-4D0E-B807-B0582C443F2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9652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10699/" TargetMode="External"/><Relationship Id="rId2" Type="http://schemas.openxmlformats.org/officeDocument/2006/relationships/hyperlink" Target="http://www.consultant.ru/document/cons_doc_LAW_34661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&#1095;&#1077;&#1089;&#1090;&#1085;&#1099;&#1081;&#1079;&#1085;&#1072;&#1082;.&#1088;&#1092;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314270/" TargetMode="External"/><Relationship Id="rId7" Type="http://schemas.openxmlformats.org/officeDocument/2006/relationships/hyperlink" Target="https://base.garant.ru/72237224/" TargetMode="External"/><Relationship Id="rId2" Type="http://schemas.openxmlformats.org/officeDocument/2006/relationships/hyperlink" Target="http://www.consultant.ru/document/cons_doc_LAW_286746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tic.government.ru/media/files/xZ2pPl6khqfC8tCkRXf3z7VQ8JgeZbk3.pdf" TargetMode="External"/><Relationship Id="rId5" Type="http://schemas.openxmlformats.org/officeDocument/2006/relationships/hyperlink" Target="https://www.zakonrf.info/rasporiazhenie-pravitelstvo-rf-792-r-28042018/" TargetMode="External"/><Relationship Id="rId4" Type="http://schemas.openxmlformats.org/officeDocument/2006/relationships/hyperlink" Target="http://government.ru/docs/32520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publication.pravo.gov.ru/Document/View/0001202003030015" TargetMode="External"/><Relationship Id="rId13" Type="http://schemas.openxmlformats.org/officeDocument/2006/relationships/hyperlink" Target="http://publication.pravo.gov.ru/Document/View/0001201812240046" TargetMode="External"/><Relationship Id="rId18" Type="http://schemas.openxmlformats.org/officeDocument/2006/relationships/hyperlink" Target="http://publication.pravo.gov.ru/Document/View/0001202001100001" TargetMode="External"/><Relationship Id="rId26" Type="http://schemas.openxmlformats.org/officeDocument/2006/relationships/hyperlink" Target="http://government.ru/docs/all/123379/" TargetMode="External"/><Relationship Id="rId3" Type="http://schemas.openxmlformats.org/officeDocument/2006/relationships/hyperlink" Target="http://www.consultant.ru/document/cons_doc_LAW_203253/" TargetMode="External"/><Relationship Id="rId21" Type="http://schemas.openxmlformats.org/officeDocument/2006/relationships/hyperlink" Target="http://publication.pravo.gov.ru/Document/View/0001201905150024" TargetMode="External"/><Relationship Id="rId7" Type="http://schemas.openxmlformats.org/officeDocument/2006/relationships/hyperlink" Target="https://www.garant.ru/products/ipo/prime/doc/72189660/" TargetMode="External"/><Relationship Id="rId12" Type="http://schemas.openxmlformats.org/officeDocument/2006/relationships/hyperlink" Target="http://publication.pravo.gov.ru/Document/View/0001201812240049" TargetMode="External"/><Relationship Id="rId17" Type="http://schemas.openxmlformats.org/officeDocument/2006/relationships/hyperlink" Target="http://publication.pravo.gov.ru/Document/View/0001201906180011" TargetMode="External"/><Relationship Id="rId25" Type="http://schemas.openxmlformats.org/officeDocument/2006/relationships/hyperlink" Target="http://publication.pravo.gov.ru/Document/View/0001201909130036" TargetMode="External"/><Relationship Id="rId2" Type="http://schemas.openxmlformats.org/officeDocument/2006/relationships/hyperlink" Target="https://www.alta.ru/tamdoc/16fz0105/" TargetMode="External"/><Relationship Id="rId16" Type="http://schemas.openxmlformats.org/officeDocument/2006/relationships/hyperlink" Target="http://publication.pravo.gov.ru/Document/View/0001202001100009" TargetMode="External"/><Relationship Id="rId20" Type="http://schemas.openxmlformats.org/officeDocument/2006/relationships/hyperlink" Target="http://publication.pravo.gov.ru/Document/View/000120200109001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overnment.ru/docs/all/114303/" TargetMode="External"/><Relationship Id="rId11" Type="http://schemas.openxmlformats.org/officeDocument/2006/relationships/hyperlink" Target="http://www.consultant.ru/document/cons_doc_LAW_286458/" TargetMode="External"/><Relationship Id="rId24" Type="http://schemas.openxmlformats.org/officeDocument/2006/relationships/hyperlink" Target="http://government.ru/docs/37226/" TargetMode="External"/><Relationship Id="rId5" Type="http://schemas.openxmlformats.org/officeDocument/2006/relationships/hyperlink" Target="https://base.garant.ru/72189916/" TargetMode="External"/><Relationship Id="rId15" Type="http://schemas.openxmlformats.org/officeDocument/2006/relationships/hyperlink" Target="http://government.ru/docs/all/122562/" TargetMode="External"/><Relationship Id="rId23" Type="http://schemas.openxmlformats.org/officeDocument/2006/relationships/hyperlink" Target="http://publication.pravo.gov.ru/Document/View/0001201907230034" TargetMode="External"/><Relationship Id="rId10" Type="http://schemas.openxmlformats.org/officeDocument/2006/relationships/hyperlink" Target="http://www.consultant.ru/document/cons_doc_LAW_99350/" TargetMode="External"/><Relationship Id="rId19" Type="http://schemas.openxmlformats.org/officeDocument/2006/relationships/hyperlink" Target="http://publication.pravo.gov.ru/Document/View/0001201906240040" TargetMode="External"/><Relationship Id="rId4" Type="http://schemas.openxmlformats.org/officeDocument/2006/relationships/hyperlink" Target="http://www.consultant.ru/document/cons_doc_LAW_320473/" TargetMode="External"/><Relationship Id="rId9" Type="http://schemas.openxmlformats.org/officeDocument/2006/relationships/hyperlink" Target="http://publication.pravo.gov.ru/Document/View/0001201805310042" TargetMode="External"/><Relationship Id="rId14" Type="http://schemas.openxmlformats.org/officeDocument/2006/relationships/hyperlink" Target="http://publication.pravo.gov.ru/Document/View/0001201701300027" TargetMode="External"/><Relationship Id="rId22" Type="http://schemas.openxmlformats.org/officeDocument/2006/relationships/hyperlink" Target="http://publication.pravo.gov.ru/Document/View/000120200109000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Оглавление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2133600"/>
            <a:ext cx="7920879" cy="4391744"/>
          </a:xfrm>
        </p:spPr>
        <p:txBody>
          <a:bodyPr>
            <a:normAutofit/>
          </a:bodyPr>
          <a:lstStyle/>
          <a:p>
            <a:r>
              <a:rPr lang="ru-RU" dirty="0" smtClean="0"/>
              <a:t>Что такое маркировка</a:t>
            </a:r>
          </a:p>
          <a:p>
            <a:r>
              <a:rPr lang="ru-RU" dirty="0" smtClean="0"/>
              <a:t>Для чего нужна маркировка</a:t>
            </a:r>
          </a:p>
          <a:p>
            <a:r>
              <a:rPr lang="ru-RU" dirty="0" smtClean="0"/>
              <a:t>Категории товаров и сроки реализации проектов</a:t>
            </a:r>
          </a:p>
          <a:p>
            <a:r>
              <a:rPr lang="ru-RU" dirty="0" smtClean="0"/>
              <a:t>Маркировка остатков по категориям</a:t>
            </a:r>
          </a:p>
          <a:p>
            <a:r>
              <a:rPr lang="ru-RU" dirty="0" smtClean="0"/>
              <a:t>Законы и нормативные акты о маркировке товаров</a:t>
            </a:r>
          </a:p>
          <a:p>
            <a:r>
              <a:rPr lang="ru-RU" dirty="0" smtClean="0"/>
              <a:t>Наказание за нарушение правил маркировки товаров</a:t>
            </a:r>
          </a:p>
          <a:p>
            <a:r>
              <a:rPr lang="ru-RU" dirty="0" smtClean="0"/>
              <a:t>Что нужно для внедрения маркировки.</a:t>
            </a:r>
          </a:p>
          <a:p>
            <a:r>
              <a:rPr lang="ru-RU" dirty="0" smtClean="0"/>
              <a:t>Ответы и вопросы.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Наказание за нарушение правил маркировки товаров</a:t>
            </a:r>
            <a:br>
              <a:rPr lang="ru-RU" sz="3200" dirty="0" smtClean="0"/>
            </a:b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2133600"/>
            <a:ext cx="7992887" cy="4463752"/>
          </a:xfrm>
        </p:spPr>
        <p:txBody>
          <a:bodyPr>
            <a:normAutofit/>
          </a:bodyPr>
          <a:lstStyle/>
          <a:p>
            <a:r>
              <a:rPr lang="ru-RU" dirty="0" smtClean="0"/>
              <a:t>Нарушение правил маркировки влечет за собой административную и уголовную ответственность, поэтому нужно помнить и соблюдать сроки маркировки товаров. Согласно статье </a:t>
            </a:r>
            <a:r>
              <a:rPr lang="ru-RU" u="sng" dirty="0" smtClean="0">
                <a:hlinkClick r:id="rId2"/>
              </a:rPr>
              <a:t>15.12 </a:t>
            </a:r>
            <a:r>
              <a:rPr lang="ru-RU" u="sng" dirty="0" err="1" smtClean="0">
                <a:hlinkClick r:id="rId2"/>
              </a:rPr>
              <a:t>КоАП</a:t>
            </a:r>
            <a:r>
              <a:rPr lang="ru-RU" dirty="0" smtClean="0"/>
              <a:t>, за распространение немаркированных товаров предполагается административное наказание в виде штрафа с обязательной конфискацией:</a:t>
            </a:r>
          </a:p>
          <a:p>
            <a:r>
              <a:rPr lang="ru-RU" dirty="0" smtClean="0"/>
              <a:t>от 2 000 до 4 000 рублей для физических лиц;</a:t>
            </a:r>
          </a:p>
          <a:p>
            <a:r>
              <a:rPr lang="ru-RU" dirty="0" smtClean="0"/>
              <a:t>от 50 000 до 100 000 рублей ; для компаний;</a:t>
            </a:r>
          </a:p>
          <a:p>
            <a:r>
              <a:rPr lang="ru-RU" dirty="0" smtClean="0"/>
              <a:t>от 5 000 до 10 000 рублей ; для предпринимателей.</a:t>
            </a:r>
          </a:p>
          <a:p>
            <a:r>
              <a:rPr lang="ru-RU" dirty="0" smtClean="0"/>
              <a:t>В том случае, если стоимость немаркированной продукции превышает 1,5 </a:t>
            </a:r>
            <a:r>
              <a:rPr lang="ru-RU" dirty="0" err="1" smtClean="0"/>
              <a:t>млн</a:t>
            </a:r>
            <a:r>
              <a:rPr lang="ru-RU" dirty="0" smtClean="0"/>
              <a:t> рублей, то, в соответствии со статьей </a:t>
            </a:r>
            <a:r>
              <a:rPr lang="ru-RU" u="sng" dirty="0" smtClean="0">
                <a:hlinkClick r:id="rId3"/>
              </a:rPr>
              <a:t>171.1 УК РФ</a:t>
            </a:r>
            <a:r>
              <a:rPr lang="ru-RU" dirty="0" smtClean="0"/>
              <a:t>, нарушителю грозит уголовное заключение на срок до 3 лет, а также штраф 80 000 рублей.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9" y="624110"/>
            <a:ext cx="7130752" cy="1280890"/>
          </a:xfrm>
        </p:spPr>
        <p:txBody>
          <a:bodyPr/>
          <a:lstStyle/>
          <a:p>
            <a:pPr algn="ctr"/>
            <a:r>
              <a:rPr lang="ru-RU" dirty="0"/>
              <a:t>Что нужно для внедрения маркировки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5" y="2133600"/>
            <a:ext cx="7706816" cy="453576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Усиленная квалифицированная электронная подпись (УКЭП)</a:t>
            </a:r>
            <a:r>
              <a:rPr lang="ru-RU" dirty="0"/>
              <a:t>. Маркировка и регистрация в системе возможны только при наличии УКЭП. Она выдается аккредитованным удостоверяющим центром. Электронная подпись оформляется на лицо, которое указано в ЕГРЮЛ или ЕГРИП и действует от имени организации или ИП без доверенности</a:t>
            </a:r>
            <a:r>
              <a:rPr lang="ru-RU" dirty="0" smtClean="0"/>
              <a:t>.</a:t>
            </a:r>
          </a:p>
          <a:p>
            <a:r>
              <a:rPr lang="ru-RU" dirty="0"/>
              <a:t>Зарегистрируйтесь в «</a:t>
            </a:r>
            <a:r>
              <a:rPr lang="ru-RU" u="sng" dirty="0">
                <a:hlinkClick r:id="rId2"/>
              </a:rPr>
              <a:t>Честный Знак</a:t>
            </a:r>
            <a:r>
              <a:rPr lang="ru-RU" dirty="0"/>
              <a:t>». УКЭП позволит завести личный кабинет в системе оператора </a:t>
            </a:r>
            <a:r>
              <a:rPr lang="ru-RU" dirty="0" smtClean="0"/>
              <a:t>маркировки</a:t>
            </a:r>
            <a:endParaRPr lang="ru-RU" dirty="0"/>
          </a:p>
          <a:p>
            <a:r>
              <a:rPr lang="ru-RU" b="1" dirty="0"/>
              <a:t>Подключение к оператору электронного документооборота,</a:t>
            </a:r>
            <a:r>
              <a:rPr lang="ru-RU" dirty="0"/>
              <a:t> если организация ранее не работала в ЭДО. Это необходимо в связи с тем, что универсальные передаточные документы формируются в электронном виде, а сверка кодов поступающего товара проходит в автоматическом режиме с помощью сканера или ТСД.</a:t>
            </a:r>
          </a:p>
          <a:p>
            <a:r>
              <a:rPr lang="ru-RU" b="1" dirty="0"/>
              <a:t>Подключение онлайн-кассы</a:t>
            </a:r>
            <a:r>
              <a:rPr lang="ru-RU" dirty="0"/>
              <a:t> к оператору фискальных данных.</a:t>
            </a:r>
          </a:p>
          <a:p>
            <a:r>
              <a:rPr lang="ru-RU" b="1" dirty="0"/>
              <a:t>2D сканер</a:t>
            </a:r>
            <a:r>
              <a:rPr lang="ru-RU" dirty="0"/>
              <a:t> (в случае отсутствия) или </a:t>
            </a:r>
            <a:r>
              <a:rPr lang="ru-RU" b="1" dirty="0"/>
              <a:t>терминал сбора данных. </a:t>
            </a:r>
            <a:r>
              <a:rPr lang="ru-RU" dirty="0"/>
              <a:t>Необходим для сканирования </a:t>
            </a:r>
            <a:r>
              <a:rPr lang="ru-RU" dirty="0" err="1"/>
              <a:t>DataMatrix</a:t>
            </a:r>
            <a:r>
              <a:rPr lang="ru-RU" dirty="0"/>
              <a:t> кодов поступающей и выбывающей продукции.</a:t>
            </a:r>
          </a:p>
          <a:p>
            <a:r>
              <a:rPr lang="ru-RU" b="1" dirty="0"/>
              <a:t>Обновление программного обеспечения</a:t>
            </a:r>
            <a:r>
              <a:rPr lang="ru-RU" dirty="0"/>
              <a:t> для установленной ККТ.</a:t>
            </a:r>
          </a:p>
          <a:p>
            <a:r>
              <a:rPr lang="ru-RU" b="1" dirty="0"/>
              <a:t>Актуальная </a:t>
            </a:r>
            <a:r>
              <a:rPr lang="ru-RU" b="1" dirty="0" err="1"/>
              <a:t>товароучетная</a:t>
            </a:r>
            <a:r>
              <a:rPr lang="ru-RU" b="1" dirty="0"/>
              <a:t> система</a:t>
            </a:r>
            <a:r>
              <a:rPr lang="ru-RU" dirty="0"/>
              <a:t>. Она должна соответствовать требованиям работы с кодами маркировки, поддерживать их учет и хранение.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3867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маркировка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1472" y="1772816"/>
            <a:ext cx="7902929" cy="4968552"/>
          </a:xfrm>
        </p:spPr>
        <p:txBody>
          <a:bodyPr/>
          <a:lstStyle/>
          <a:p>
            <a:r>
              <a:rPr lang="ru-RU" b="1" dirty="0"/>
              <a:t>Обязательная</a:t>
            </a:r>
            <a:r>
              <a:rPr lang="ru-RU" dirty="0"/>
              <a:t> </a:t>
            </a:r>
            <a:r>
              <a:rPr lang="ru-RU" b="1" dirty="0"/>
              <a:t>маркировка</a:t>
            </a:r>
            <a:r>
              <a:rPr lang="ru-RU" dirty="0"/>
              <a:t> </a:t>
            </a:r>
            <a:r>
              <a:rPr lang="ru-RU" b="1" dirty="0"/>
              <a:t>товаров</a:t>
            </a:r>
            <a:r>
              <a:rPr lang="ru-RU" dirty="0"/>
              <a:t> – это нанесение на </a:t>
            </a:r>
            <a:r>
              <a:rPr lang="ru-RU" b="1" dirty="0"/>
              <a:t>товар</a:t>
            </a:r>
            <a:r>
              <a:rPr lang="ru-RU" dirty="0"/>
              <a:t> уникального средства идентификации (кода), позволяющего контролирующим органам и конечным покупателям получить исчерпывающую информацию о </a:t>
            </a:r>
            <a:r>
              <a:rPr lang="ru-RU" b="1" dirty="0"/>
              <a:t>товаре</a:t>
            </a:r>
            <a:r>
              <a:rPr lang="ru-RU" dirty="0" smtClean="0"/>
              <a:t>.</a:t>
            </a:r>
          </a:p>
          <a:p>
            <a:r>
              <a:rPr lang="ru-RU" b="1" dirty="0"/>
              <a:t>Код маркировки</a:t>
            </a:r>
            <a:r>
              <a:rPr lang="ru-RU" dirty="0"/>
              <a:t> — это специальный код </a:t>
            </a:r>
            <a:r>
              <a:rPr lang="ru-RU" dirty="0" err="1"/>
              <a:t>DataMatrix</a:t>
            </a:r>
            <a:r>
              <a:rPr lang="ru-RU" dirty="0"/>
              <a:t>, который наносится на товар или товарную упаковку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1026" name="Picture 2" descr="https://static-eu.insales.ru/files/1/3665/12217937/original/4_a86dd37cc1cb7dc16eac29c421404f5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05064"/>
            <a:ext cx="7272808" cy="2546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732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Для чего нужна маркировка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133600"/>
            <a:ext cx="8352927" cy="4391744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Основная цель цифровой маркировки — прозрачность товарооборота Российских товаров. </a:t>
            </a:r>
            <a:r>
              <a:rPr lang="ru-RU" dirty="0" smtClean="0"/>
              <a:t>Обязательная </a:t>
            </a:r>
            <a:r>
              <a:rPr lang="ru-RU" dirty="0"/>
              <a:t>маркировка товаров выгодна и государству, и потребителю, и участникам </a:t>
            </a:r>
            <a:r>
              <a:rPr lang="ru-RU" dirty="0" smtClean="0"/>
              <a:t>рынка</a:t>
            </a:r>
          </a:p>
          <a:p>
            <a:pPr marL="0" indent="0">
              <a:buNone/>
            </a:pPr>
            <a:r>
              <a:rPr lang="ru-RU" b="1" dirty="0"/>
              <a:t>Польза от обязательной маркировки товаров для покупателя</a:t>
            </a:r>
          </a:p>
          <a:p>
            <a:r>
              <a:rPr lang="ru-RU" dirty="0"/>
              <a:t>уверенность в легальности купленного </a:t>
            </a:r>
            <a:r>
              <a:rPr lang="ru-RU" dirty="0" smtClean="0"/>
              <a:t>товара; безопасность </a:t>
            </a:r>
            <a:r>
              <a:rPr lang="ru-RU" dirty="0"/>
              <a:t>продукции для жизни и </a:t>
            </a:r>
            <a:r>
              <a:rPr lang="ru-RU" dirty="0" smtClean="0"/>
              <a:t>здоровья; возможность </a:t>
            </a:r>
            <a:r>
              <a:rPr lang="ru-RU" dirty="0"/>
              <a:t>сообщить о контрафакте через приложение.</a:t>
            </a:r>
          </a:p>
          <a:p>
            <a:r>
              <a:rPr lang="ru-RU" dirty="0"/>
              <a:t>Благодаря системе «Честный Знак» потребитель в одно касание получает полные данные о конкретной единице товара:</a:t>
            </a:r>
          </a:p>
          <a:p>
            <a:r>
              <a:rPr lang="ru-RU" dirty="0"/>
              <a:t>где и когда </a:t>
            </a:r>
            <a:r>
              <a:rPr lang="ru-RU" dirty="0" smtClean="0"/>
              <a:t>произведена; какой </a:t>
            </a:r>
            <a:r>
              <a:rPr lang="ru-RU" dirty="0"/>
              <a:t>имеет срок </a:t>
            </a:r>
            <a:r>
              <a:rPr lang="ru-RU" dirty="0" smtClean="0"/>
              <a:t>годности; как </a:t>
            </a:r>
            <a:r>
              <a:rPr lang="ru-RU" dirty="0"/>
              <a:t>и где была </a:t>
            </a:r>
            <a:r>
              <a:rPr lang="ru-RU" dirty="0" smtClean="0"/>
              <a:t>продана; полный </a:t>
            </a:r>
            <a:r>
              <a:rPr lang="ru-RU" dirty="0"/>
              <a:t>путь перемещения от собственника к </a:t>
            </a:r>
            <a:r>
              <a:rPr lang="ru-RU" dirty="0" smtClean="0"/>
              <a:t>собственнику; номер </a:t>
            </a:r>
            <a:r>
              <a:rPr lang="ru-RU" dirty="0"/>
              <a:t>серии или партии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/>
              <a:t>Польза от обязательной маркировки для государства</a:t>
            </a:r>
          </a:p>
          <a:p>
            <a:r>
              <a:rPr lang="ru-RU" dirty="0"/>
              <a:t>борьба с теневым сектором;</a:t>
            </a:r>
          </a:p>
          <a:p>
            <a:r>
              <a:rPr lang="ru-RU" dirty="0"/>
              <a:t>рост налоговых и таможенных отчислений;</a:t>
            </a:r>
          </a:p>
          <a:p>
            <a:r>
              <a:rPr lang="ru-RU" dirty="0"/>
              <a:t>контроль работы рынка.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985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Наименование категорий товаров и сроки</a:t>
            </a:r>
            <a:endParaRPr lang="ru-RU" dirty="0"/>
          </a:p>
        </p:txBody>
      </p:sp>
      <p:pic>
        <p:nvPicPr>
          <p:cNvPr id="6" name="Содержимое 5" descr="сроки и постановлени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2133600"/>
            <a:ext cx="8280920" cy="45357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Обязательная маркировка средствами идентификации распространяется на следующие товары легкой промышленности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329868"/>
              </p:ext>
            </p:extLst>
          </p:nvPr>
        </p:nvGraphicFramePr>
        <p:xfrm>
          <a:off x="683568" y="1772818"/>
          <a:ext cx="8064897" cy="4988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6053"/>
                <a:gridCol w="1340770"/>
                <a:gridCol w="998074"/>
              </a:tblGrid>
              <a:tr h="725818"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/>
                        <a:t/>
                      </a:r>
                      <a:br>
                        <a:rPr lang="ru-RU" sz="1200" baseline="0" dirty="0"/>
                      </a:br>
                      <a:r>
                        <a:rPr lang="ru-RU" sz="1200" baseline="0" dirty="0"/>
                        <a:t>Наименование</a:t>
                      </a:r>
                    </a:p>
                  </a:txBody>
                  <a:tcPr marL="73237" marR="732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/>
                        <a:t/>
                      </a:r>
                      <a:br>
                        <a:rPr lang="ru-RU" sz="1200" baseline="0" dirty="0"/>
                      </a:br>
                      <a:r>
                        <a:rPr lang="ru-RU" sz="1200" baseline="0" dirty="0"/>
                        <a:t>Код ОКПД 2</a:t>
                      </a:r>
                    </a:p>
                  </a:txBody>
                  <a:tcPr marL="73237" marR="7323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/>
                        <a:t/>
                      </a:r>
                      <a:br>
                        <a:rPr lang="ru-RU" sz="1200" baseline="0" dirty="0"/>
                      </a:br>
                      <a:r>
                        <a:rPr lang="ru-RU" sz="1200" baseline="0" dirty="0"/>
                        <a:t>Код ТН ВЭД ЕАЭС</a:t>
                      </a:r>
                    </a:p>
                  </a:txBody>
                  <a:tcPr marL="73237" marR="73237" anchor="ctr"/>
                </a:tc>
              </a:tr>
              <a:tr h="633970">
                <a:tc>
                  <a:txBody>
                    <a:bodyPr/>
                    <a:lstStyle/>
                    <a:p>
                      <a:pPr algn="l"/>
                      <a:r>
                        <a:rPr lang="ru-RU" sz="1200" baseline="0" dirty="0"/>
                        <a:t/>
                      </a:r>
                      <a:br>
                        <a:rPr lang="ru-RU" sz="1200" baseline="0" dirty="0"/>
                      </a:br>
                      <a:r>
                        <a:rPr lang="ru-RU" sz="1200" baseline="0" dirty="0"/>
                        <a:t>Предметы одежды, включая рабочую одежду, изготовленные из натуральной или композиционной кожи</a:t>
                      </a:r>
                    </a:p>
                  </a:txBody>
                  <a:tcPr marL="73237" marR="73237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1200" baseline="0" dirty="0"/>
                        <a:t/>
                      </a:r>
                      <a:br>
                        <a:rPr lang="ru-RU" sz="1200" baseline="0" dirty="0"/>
                      </a:br>
                      <a:r>
                        <a:rPr lang="ru-RU" sz="1200" baseline="0" dirty="0"/>
                        <a:t>14.11.10</a:t>
                      </a:r>
                    </a:p>
                  </a:txBody>
                  <a:tcPr marL="73237" marR="73237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1200" baseline="0" dirty="0"/>
                        <a:t/>
                      </a:r>
                      <a:br>
                        <a:rPr lang="ru-RU" sz="1200" baseline="0" dirty="0"/>
                      </a:br>
                      <a:r>
                        <a:rPr lang="ru-RU" sz="1200" baseline="0" dirty="0"/>
                        <a:t>4203 10 000</a:t>
                      </a:r>
                    </a:p>
                  </a:txBody>
                  <a:tcPr marL="73237" marR="73237" anchor="ctr"/>
                </a:tc>
              </a:tr>
              <a:tr h="633970">
                <a:tc>
                  <a:txBody>
                    <a:bodyPr/>
                    <a:lstStyle/>
                    <a:p>
                      <a:pPr algn="l"/>
                      <a:r>
                        <a:rPr lang="ru-RU" sz="1200" baseline="0" dirty="0"/>
                        <a:t/>
                      </a:r>
                      <a:br>
                        <a:rPr lang="ru-RU" sz="1200" baseline="0" dirty="0"/>
                      </a:br>
                      <a:r>
                        <a:rPr lang="ru-RU" sz="1200" baseline="0" dirty="0"/>
                        <a:t>Блузки, блузы и блузоны трикотажные машинного или ручного вязания, женские или для девочек</a:t>
                      </a:r>
                    </a:p>
                  </a:txBody>
                  <a:tcPr marL="73237" marR="73237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1200" baseline="0" dirty="0"/>
                        <a:t/>
                      </a:r>
                      <a:br>
                        <a:rPr lang="ru-RU" sz="1200" baseline="0" dirty="0"/>
                      </a:br>
                      <a:r>
                        <a:rPr lang="ru-RU" sz="1200" baseline="0" dirty="0"/>
                        <a:t>14.14.13</a:t>
                      </a:r>
                    </a:p>
                  </a:txBody>
                  <a:tcPr marL="73237" marR="73237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1200" baseline="0" dirty="0"/>
                        <a:t/>
                      </a:r>
                      <a:br>
                        <a:rPr lang="ru-RU" sz="1200" baseline="0" dirty="0"/>
                      </a:br>
                      <a:r>
                        <a:rPr lang="ru-RU" sz="1200" baseline="0" dirty="0"/>
                        <a:t>6106</a:t>
                      </a:r>
                    </a:p>
                  </a:txBody>
                  <a:tcPr marL="73237" marR="73237" anchor="ctr"/>
                </a:tc>
              </a:tr>
              <a:tr h="815104">
                <a:tc>
                  <a:txBody>
                    <a:bodyPr/>
                    <a:lstStyle/>
                    <a:p>
                      <a:pPr algn="l"/>
                      <a:r>
                        <a:rPr lang="ru-RU" sz="1200" baseline="0" dirty="0"/>
                        <a:t/>
                      </a:r>
                      <a:br>
                        <a:rPr lang="ru-RU" sz="1200" baseline="0" dirty="0"/>
                      </a:br>
                      <a:r>
                        <a:rPr lang="ru-RU" sz="1200" baseline="0" dirty="0"/>
                        <a:t>Пальто, полупальто, накидки, плащи, куртки (включая лыжные), ветровки, штормовки и аналогичные изделия мужские или для мальчиков</a:t>
                      </a:r>
                    </a:p>
                  </a:txBody>
                  <a:tcPr marL="73237" marR="73237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1200" baseline="0" dirty="0"/>
                        <a:t/>
                      </a:r>
                      <a:br>
                        <a:rPr lang="ru-RU" sz="1200" baseline="0" dirty="0"/>
                      </a:br>
                      <a:r>
                        <a:rPr lang="ru-RU" sz="1200" baseline="0" dirty="0"/>
                        <a:t>14.13.21</a:t>
                      </a:r>
                    </a:p>
                  </a:txBody>
                  <a:tcPr marL="73237" marR="73237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1200" baseline="0" dirty="0"/>
                        <a:t/>
                      </a:r>
                      <a:br>
                        <a:rPr lang="ru-RU" sz="1200" baseline="0" dirty="0"/>
                      </a:br>
                      <a:r>
                        <a:rPr lang="ru-RU" sz="1200" baseline="0" dirty="0"/>
                        <a:t>6201</a:t>
                      </a:r>
                    </a:p>
                  </a:txBody>
                  <a:tcPr marL="73237" marR="73237" anchor="ctr"/>
                </a:tc>
              </a:tr>
              <a:tr h="725818">
                <a:tc>
                  <a:txBody>
                    <a:bodyPr/>
                    <a:lstStyle/>
                    <a:p>
                      <a:pPr algn="l"/>
                      <a:r>
                        <a:rPr lang="ru-RU" sz="1200" baseline="0" dirty="0"/>
                        <a:t/>
                      </a:r>
                      <a:br>
                        <a:rPr lang="ru-RU" sz="1200" baseline="0" dirty="0"/>
                      </a:br>
                      <a:r>
                        <a:rPr lang="ru-RU" sz="1200" baseline="0" dirty="0"/>
                        <a:t>Пальто, полупальто, накидки, плащи, куртки (включая лыжные), ветровки, штормовки и аналогичные изделия женские или для девочек</a:t>
                      </a:r>
                    </a:p>
                  </a:txBody>
                  <a:tcPr marL="73237" marR="73237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1200" baseline="0" dirty="0"/>
                        <a:t/>
                      </a:r>
                      <a:br>
                        <a:rPr lang="ru-RU" sz="1200" baseline="0" dirty="0"/>
                      </a:br>
                      <a:r>
                        <a:rPr lang="ru-RU" sz="1200" baseline="0" dirty="0"/>
                        <a:t>14.13.31</a:t>
                      </a:r>
                    </a:p>
                  </a:txBody>
                  <a:tcPr marL="73237" marR="73237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1200" baseline="0" dirty="0"/>
                        <a:t/>
                      </a:r>
                      <a:br>
                        <a:rPr lang="ru-RU" sz="1200" baseline="0" dirty="0"/>
                      </a:br>
                      <a:r>
                        <a:rPr lang="ru-RU" sz="1200" baseline="0" dirty="0"/>
                        <a:t>6202</a:t>
                      </a:r>
                    </a:p>
                  </a:txBody>
                  <a:tcPr marL="73237" marR="73237" anchor="ctr"/>
                </a:tc>
              </a:tr>
              <a:tr h="815104">
                <a:tc>
                  <a:txBody>
                    <a:bodyPr/>
                    <a:lstStyle/>
                    <a:p>
                      <a:pPr algn="l"/>
                      <a:r>
                        <a:rPr lang="ru-RU" sz="1200" baseline="0" dirty="0"/>
                        <a:t/>
                      </a:r>
                      <a:br>
                        <a:rPr lang="ru-RU" sz="1200" baseline="0" dirty="0"/>
                      </a:br>
                      <a:r>
                        <a:rPr lang="ru-RU" sz="1200" baseline="0" dirty="0"/>
                        <a:t>Белье постельное, столовое, туалетное и кухонное</a:t>
                      </a:r>
                    </a:p>
                  </a:txBody>
                  <a:tcPr marL="73237" marR="73237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1200" baseline="0" dirty="0"/>
                        <a:t/>
                      </a:r>
                      <a:br>
                        <a:rPr lang="ru-RU" sz="1200" baseline="0" dirty="0"/>
                      </a:br>
                      <a:r>
                        <a:rPr lang="ru-RU" sz="1200" baseline="0" dirty="0"/>
                        <a:t>13.92.13</a:t>
                      </a:r>
                      <a:br>
                        <a:rPr lang="ru-RU" sz="1200" baseline="0" dirty="0"/>
                      </a:br>
                      <a:r>
                        <a:rPr lang="ru-RU" sz="1200" baseline="0" dirty="0"/>
                        <a:t/>
                      </a:r>
                      <a:br>
                        <a:rPr lang="ru-RU" sz="1200" baseline="0" dirty="0"/>
                      </a:br>
                      <a:r>
                        <a:rPr lang="ru-RU" sz="1200" baseline="0" dirty="0"/>
                        <a:t>13.92.14</a:t>
                      </a:r>
                    </a:p>
                  </a:txBody>
                  <a:tcPr marL="73237" marR="73237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ru-RU" sz="1200" baseline="0" dirty="0"/>
                        <a:t/>
                      </a:r>
                      <a:br>
                        <a:rPr lang="ru-RU" sz="1200" baseline="0" dirty="0"/>
                      </a:br>
                      <a:r>
                        <a:rPr lang="ru-RU" sz="1200" baseline="0" dirty="0"/>
                        <a:t>6302</a:t>
                      </a:r>
                    </a:p>
                  </a:txBody>
                  <a:tcPr marL="73237" marR="73237" anchor="ctr"/>
                </a:tc>
              </a:tr>
              <a:tr h="309382">
                <a:tc>
                  <a:txBody>
                    <a:bodyPr/>
                    <a:lstStyle/>
                    <a:p>
                      <a:endParaRPr lang="ru-RU" sz="1200" baseline="0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endParaRPr lang="ru-RU" sz="1200" baseline="0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endParaRPr lang="ru-RU" sz="1200" baseline="0" dirty="0"/>
                    </a:p>
                  </a:txBody>
                  <a:tcPr marL="73237" marR="73237"/>
                </a:tc>
              </a:tr>
              <a:tr h="309382">
                <a:tc>
                  <a:txBody>
                    <a:bodyPr/>
                    <a:lstStyle/>
                    <a:p>
                      <a:endParaRPr lang="ru-RU" sz="1200" baseline="0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endParaRPr lang="ru-RU" sz="1200" baseline="0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endParaRPr lang="ru-RU" sz="1200" baseline="0" dirty="0"/>
                    </a:p>
                  </a:txBody>
                  <a:tcPr marL="73237" marR="73237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922114"/>
          </a:xfrm>
        </p:spPr>
        <p:txBody>
          <a:bodyPr/>
          <a:lstStyle/>
          <a:p>
            <a:pPr algn="ctr"/>
            <a:r>
              <a:rPr lang="ru-RU" dirty="0" smtClean="0"/>
              <a:t>На стадии эксперимента</a:t>
            </a:r>
            <a:endParaRPr lang="ru-RU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0867149"/>
              </p:ext>
            </p:extLst>
          </p:nvPr>
        </p:nvGraphicFramePr>
        <p:xfrm>
          <a:off x="971600" y="1268761"/>
          <a:ext cx="7562800" cy="5328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1400"/>
                <a:gridCol w="3781400"/>
              </a:tblGrid>
              <a:tr h="405617">
                <a:tc>
                  <a:txBody>
                    <a:bodyPr/>
                    <a:lstStyle/>
                    <a:p>
                      <a:r>
                        <a:rPr lang="ru-RU" dirty="0" smtClean="0"/>
                        <a:t>Категория</a:t>
                      </a:r>
                      <a:endParaRPr lang="ru-RU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 marL="73237" marR="73237"/>
                </a:tc>
              </a:tr>
              <a:tr h="1900291">
                <a:tc>
                  <a:txBody>
                    <a:bodyPr/>
                    <a:lstStyle/>
                    <a:p>
                      <a:r>
                        <a:rPr lang="ru-RU" dirty="0" smtClean="0"/>
                        <a:t>Молочные продукты</a:t>
                      </a:r>
                      <a:endParaRPr lang="ru-RU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 20 января 2021 года начало обязательной маркировки по определенным группам ТНВЭД, по остальным группам — не позднее 1 октября 2021 года.</a:t>
                      </a:r>
                      <a:endParaRPr lang="ru-RU" dirty="0"/>
                    </a:p>
                  </a:txBody>
                  <a:tcPr marL="73237" marR="73237"/>
                </a:tc>
              </a:tr>
              <a:tr h="700107">
                <a:tc>
                  <a:txBody>
                    <a:bodyPr/>
                    <a:lstStyle/>
                    <a:p>
                      <a:r>
                        <a:rPr lang="ru-RU" dirty="0" smtClean="0"/>
                        <a:t>Кресла-коляски</a:t>
                      </a:r>
                      <a:endParaRPr lang="ru-RU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Эксперимент продлится до 1 июня 2021 года.</a:t>
                      </a:r>
                      <a:endParaRPr lang="ru-RU" dirty="0"/>
                    </a:p>
                  </a:txBody>
                  <a:tcPr marL="73237" marR="73237"/>
                </a:tc>
              </a:tr>
              <a:tr h="405617">
                <a:tc>
                  <a:txBody>
                    <a:bodyPr/>
                    <a:lstStyle/>
                    <a:p>
                      <a:r>
                        <a:rPr lang="ru-RU" dirty="0" smtClean="0"/>
                        <a:t>Пиво и пивные напитки</a:t>
                      </a:r>
                      <a:endParaRPr lang="ru-RU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3237" marR="73237"/>
                </a:tc>
              </a:tr>
              <a:tr h="405617">
                <a:tc>
                  <a:txBody>
                    <a:bodyPr/>
                    <a:lstStyle/>
                    <a:p>
                      <a:r>
                        <a:rPr lang="ru-RU" dirty="0" smtClean="0"/>
                        <a:t>Велосипеды </a:t>
                      </a:r>
                      <a:endParaRPr lang="ru-RU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3237" marR="73237"/>
                </a:tc>
              </a:tr>
              <a:tr h="700107">
                <a:tc>
                  <a:txBody>
                    <a:bodyPr/>
                    <a:lstStyle/>
                    <a:p>
                      <a:r>
                        <a:rPr lang="ru-RU" dirty="0" smtClean="0"/>
                        <a:t>Вода упакованная</a:t>
                      </a:r>
                      <a:endParaRPr lang="ru-RU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 1 апреля 2020 года по 1 марта 2021 года</a:t>
                      </a:r>
                      <a:endParaRPr lang="ru-RU" dirty="0"/>
                    </a:p>
                  </a:txBody>
                  <a:tcPr marL="73237" marR="73237"/>
                </a:tc>
              </a:tr>
              <a:tr h="40561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3237" marR="73237"/>
                </a:tc>
              </a:tr>
              <a:tr h="40561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3237" marR="73237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3" y="332656"/>
            <a:ext cx="6914728" cy="15723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Этапы обязательной маркировки товаров в информационной системе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2244313"/>
              </p:ext>
            </p:extLst>
          </p:nvPr>
        </p:nvGraphicFramePr>
        <p:xfrm>
          <a:off x="611559" y="1905001"/>
          <a:ext cx="8208912" cy="4811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2736304"/>
                <a:gridCol w="2736304"/>
              </a:tblGrid>
              <a:tr h="817302"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Категория</a:t>
                      </a:r>
                    </a:p>
                  </a:txBody>
                  <a:tcPr marL="73237" marR="73237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Дата запрета оборота без кода</a:t>
                      </a:r>
                    </a:p>
                  </a:txBody>
                  <a:tcPr marL="73237" marR="73237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Крайняя дата маркировки остатков</a:t>
                      </a:r>
                    </a:p>
                  </a:txBody>
                  <a:tcPr marL="73237" marR="73237" marT="60960" marB="60960" anchor="ctr"/>
                </a:tc>
              </a:tr>
              <a:tr h="382459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latin typeface="Roboto"/>
                        </a:rPr>
                        <a:t>Шубы</a:t>
                      </a:r>
                      <a:endParaRPr lang="ru-RU" dirty="0"/>
                    </a:p>
                  </a:txBody>
                  <a:tcPr marL="73237" marR="73237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12.08.16</a:t>
                      </a:r>
                    </a:p>
                  </a:txBody>
                  <a:tcPr marL="73237" marR="73237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12.08.16</a:t>
                      </a:r>
                    </a:p>
                  </a:txBody>
                  <a:tcPr marL="73237" marR="73237" marT="60960" marB="60960" anchor="ctr"/>
                </a:tc>
              </a:tr>
              <a:tr h="382459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latin typeface="Roboto"/>
                        </a:rPr>
                        <a:t>Сигареты</a:t>
                      </a:r>
                      <a:endParaRPr lang="ru-RU" dirty="0"/>
                    </a:p>
                  </a:txBody>
                  <a:tcPr marL="73237" marR="73237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1.07.2020</a:t>
                      </a:r>
                    </a:p>
                  </a:txBody>
                  <a:tcPr marL="73237" marR="73237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1.07.2020</a:t>
                      </a:r>
                    </a:p>
                  </a:txBody>
                  <a:tcPr marL="73237" marR="73237" marT="60960" marB="60960" anchor="ctr"/>
                </a:tc>
              </a:tr>
              <a:tr h="382459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latin typeface="Roboto"/>
                        </a:rPr>
                        <a:t>Лекарства</a:t>
                      </a:r>
                      <a:endParaRPr lang="ru-RU" dirty="0"/>
                    </a:p>
                  </a:txBody>
                  <a:tcPr marL="73237" marR="73237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1.07.2020</a:t>
                      </a:r>
                    </a:p>
                  </a:txBody>
                  <a:tcPr marL="73237" marR="73237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1.07.2020</a:t>
                      </a:r>
                    </a:p>
                  </a:txBody>
                  <a:tcPr marL="73237" marR="73237" marT="60960" marB="60960" anchor="ctr"/>
                </a:tc>
              </a:tr>
              <a:tr h="382459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latin typeface="Roboto"/>
                        </a:rPr>
                        <a:t>Обувь</a:t>
                      </a:r>
                      <a:endParaRPr lang="ru-RU" dirty="0"/>
                    </a:p>
                  </a:txBody>
                  <a:tcPr marL="73237" marR="73237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1.07.2020</a:t>
                      </a:r>
                    </a:p>
                  </a:txBody>
                  <a:tcPr marL="73237" marR="73237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1.09.2020</a:t>
                      </a:r>
                    </a:p>
                  </a:txBody>
                  <a:tcPr marL="73237" marR="73237" marT="60960" marB="60960" anchor="ctr"/>
                </a:tc>
              </a:tr>
              <a:tr h="647238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latin typeface="Roboto"/>
                        </a:rPr>
                        <a:t>Фотоаппараты и лампы-вспышки</a:t>
                      </a:r>
                      <a:endParaRPr lang="ru-RU" dirty="0"/>
                    </a:p>
                  </a:txBody>
                  <a:tcPr marL="73237" marR="73237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1.10.2020</a:t>
                      </a:r>
                    </a:p>
                  </a:txBody>
                  <a:tcPr marL="73237" marR="73237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1.12.2020</a:t>
                      </a:r>
                    </a:p>
                  </a:txBody>
                  <a:tcPr marL="73237" marR="73237" marT="60960" marB="60960" anchor="ctr"/>
                </a:tc>
              </a:tr>
              <a:tr h="382459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latin typeface="Roboto"/>
                        </a:rPr>
                        <a:t>Шины и покрышки</a:t>
                      </a:r>
                      <a:endParaRPr lang="ru-RU" dirty="0"/>
                    </a:p>
                  </a:txBody>
                  <a:tcPr marL="73237" marR="73237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15.12.2020</a:t>
                      </a:r>
                    </a:p>
                  </a:txBody>
                  <a:tcPr marL="73237" marR="73237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1.03.2021</a:t>
                      </a:r>
                    </a:p>
                  </a:txBody>
                  <a:tcPr marL="73237" marR="73237" marT="60960" marB="60960" anchor="ctr"/>
                </a:tc>
              </a:tr>
              <a:tr h="382459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latin typeface="Roboto"/>
                        </a:rPr>
                        <a:t>Одежда и текстиль</a:t>
                      </a:r>
                      <a:endParaRPr lang="ru-RU" dirty="0"/>
                    </a:p>
                  </a:txBody>
                  <a:tcPr marL="73237" marR="73237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1.01.2021</a:t>
                      </a:r>
                    </a:p>
                  </a:txBody>
                  <a:tcPr marL="73237" marR="73237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1.02.2021</a:t>
                      </a:r>
                    </a:p>
                  </a:txBody>
                  <a:tcPr marL="73237" marR="73237" marT="60960" marB="60960" anchor="ctr"/>
                </a:tc>
              </a:tr>
              <a:tr h="580021">
                <a:tc>
                  <a:txBody>
                    <a:bodyPr/>
                    <a:lstStyle/>
                    <a:p>
                      <a:pPr algn="l"/>
                      <a:r>
                        <a:rPr lang="ru-RU" b="1" dirty="0">
                          <a:latin typeface="Roboto"/>
                        </a:rPr>
                        <a:t>Духи и туалетная вода</a:t>
                      </a:r>
                      <a:endParaRPr lang="ru-RU" dirty="0"/>
                    </a:p>
                  </a:txBody>
                  <a:tcPr marL="73237" marR="73237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30.09.2021</a:t>
                      </a:r>
                    </a:p>
                  </a:txBody>
                  <a:tcPr marL="73237" marR="73237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</a:p>
                  </a:txBody>
                  <a:tcPr marL="73237" marR="73237" marT="60960" marB="60960" anchor="ctr"/>
                </a:tc>
              </a:tr>
              <a:tr h="3530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3237" marR="73237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Законы и нормативные акты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19736"/>
          </a:xfrm>
        </p:spPr>
        <p:txBody>
          <a:bodyPr>
            <a:normAutofit fontScale="92500" lnSpcReduction="10000"/>
          </a:bodyPr>
          <a:lstStyle/>
          <a:p>
            <a:r>
              <a:rPr lang="ru-RU" u="sng" dirty="0" smtClean="0">
                <a:hlinkClick r:id="rId2"/>
              </a:rPr>
              <a:t>487-ФЗ от 31.12.2017</a:t>
            </a:r>
            <a:r>
              <a:rPr lang="ru-RU" dirty="0" smtClean="0"/>
              <a:t> — регламентирует все действия с маркируемой продукцией;</a:t>
            </a:r>
          </a:p>
          <a:p>
            <a:r>
              <a:rPr lang="ru-RU" u="sng" dirty="0" smtClean="0">
                <a:hlinkClick r:id="rId3"/>
              </a:rPr>
              <a:t>488-ФЗ от 25.12.2018</a:t>
            </a:r>
            <a:r>
              <a:rPr lang="ru-RU" dirty="0" smtClean="0"/>
              <a:t> — дает основу регулирования обязательной маркировки в торговой деятельности, определяет терминологию и базовые правила функционирования системы маркировки. </a:t>
            </a:r>
          </a:p>
          <a:p>
            <a:r>
              <a:rPr lang="ru-RU" u="sng" dirty="0" smtClean="0">
                <a:hlinkClick r:id="rId4"/>
              </a:rPr>
              <a:t>791-р от 28.04.18</a:t>
            </a:r>
            <a:r>
              <a:rPr lang="ru-RU" dirty="0" smtClean="0"/>
              <a:t> — устанавливает принципы и модель работы системы маркировки;</a:t>
            </a:r>
          </a:p>
          <a:p>
            <a:r>
              <a:rPr lang="ru-RU" u="sng" dirty="0" smtClean="0">
                <a:hlinkClick r:id="rId5"/>
              </a:rPr>
              <a:t>792-р от 28.04.18</a:t>
            </a:r>
            <a:r>
              <a:rPr lang="ru-RU" dirty="0" smtClean="0"/>
              <a:t> — утверждает список товаров, для которых вводится обязательная маркировка;</a:t>
            </a:r>
          </a:p>
          <a:p>
            <a:r>
              <a:rPr lang="ru-RU" u="sng" dirty="0" smtClean="0">
                <a:hlinkClick r:id="rId6"/>
              </a:rPr>
              <a:t>2963-р от 28.12.18</a:t>
            </a:r>
            <a:r>
              <a:rPr lang="ru-RU" dirty="0" smtClean="0"/>
              <a:t> — утверждает концепцию системы маркировки товаров;</a:t>
            </a:r>
          </a:p>
          <a:p>
            <a:r>
              <a:rPr lang="ru-RU" u="sng" dirty="0" smtClean="0">
                <a:hlinkClick r:id="rId7"/>
              </a:rPr>
              <a:t>515 от 26.04.19</a:t>
            </a:r>
            <a:r>
              <a:rPr lang="ru-RU" dirty="0" smtClean="0"/>
              <a:t> — устанавливает систему мониторинга за оборотом товаров, подлежащих обязательной маркировке средствами идентификации.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Законы и нормативные акты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133600"/>
            <a:ext cx="8064895" cy="4535760"/>
          </a:xfrm>
        </p:spPr>
        <p:txBody>
          <a:bodyPr>
            <a:normAutofit/>
          </a:bodyPr>
          <a:lstStyle/>
          <a:p>
            <a:r>
              <a:rPr lang="ru-RU" dirty="0" smtClean="0"/>
              <a:t>Меха — </a:t>
            </a:r>
            <a:r>
              <a:rPr lang="ru-RU" u="sng" dirty="0" smtClean="0">
                <a:hlinkClick r:id="rId2"/>
              </a:rPr>
              <a:t>№ 105-ФЗ</a:t>
            </a:r>
            <a:r>
              <a:rPr lang="ru-RU" dirty="0" smtClean="0"/>
              <a:t>, </a:t>
            </a:r>
            <a:r>
              <a:rPr lang="ru-RU" u="sng" dirty="0" smtClean="0">
                <a:hlinkClick r:id="rId3"/>
              </a:rPr>
              <a:t>№ 787</a:t>
            </a:r>
            <a:r>
              <a:rPr lang="ru-RU" dirty="0" smtClean="0"/>
              <a:t>, </a:t>
            </a:r>
            <a:r>
              <a:rPr lang="ru-RU" u="sng" dirty="0" smtClean="0">
                <a:hlinkClick r:id="rId4"/>
              </a:rPr>
              <a:t>№ 270</a:t>
            </a:r>
            <a:r>
              <a:rPr lang="ru-RU" dirty="0" smtClean="0"/>
              <a:t>;</a:t>
            </a:r>
          </a:p>
          <a:p>
            <a:r>
              <a:rPr lang="ru-RU" dirty="0" smtClean="0"/>
              <a:t>Табак — </a:t>
            </a:r>
            <a:r>
              <a:rPr lang="ru-RU" u="sng" dirty="0" smtClean="0">
                <a:hlinkClick r:id="rId5"/>
              </a:rPr>
              <a:t>№ 224</a:t>
            </a:r>
            <a:r>
              <a:rPr lang="ru-RU" dirty="0" smtClean="0"/>
              <a:t>, </a:t>
            </a:r>
            <a:r>
              <a:rPr lang="ru-RU" u="sng" dirty="0" smtClean="0">
                <a:hlinkClick r:id="rId6"/>
              </a:rPr>
              <a:t>№ 1433</a:t>
            </a:r>
            <a:r>
              <a:rPr lang="ru-RU" dirty="0" smtClean="0"/>
              <a:t>;</a:t>
            </a:r>
          </a:p>
          <a:p>
            <a:r>
              <a:rPr lang="ru-RU" dirty="0" smtClean="0"/>
              <a:t>Обувь — </a:t>
            </a:r>
            <a:r>
              <a:rPr lang="ru-RU" u="sng" dirty="0" smtClean="0">
                <a:hlinkClick r:id="rId7"/>
              </a:rPr>
              <a:t>№ 860</a:t>
            </a:r>
            <a:r>
              <a:rPr lang="ru-RU" dirty="0" smtClean="0"/>
              <a:t>, </a:t>
            </a:r>
            <a:r>
              <a:rPr lang="ru-RU" u="sng" dirty="0" smtClean="0">
                <a:hlinkClick r:id="rId8"/>
              </a:rPr>
              <a:t>№ 216 от 29.02.2020</a:t>
            </a:r>
            <a:r>
              <a:rPr lang="ru-RU" dirty="0" smtClean="0"/>
              <a:t>, </a:t>
            </a:r>
            <a:r>
              <a:rPr lang="ru-RU" u="sng" dirty="0" smtClean="0">
                <a:hlinkClick r:id="rId9"/>
              </a:rPr>
              <a:t>№ 620</a:t>
            </a:r>
            <a:r>
              <a:rPr lang="ru-RU" dirty="0" smtClean="0"/>
              <a:t>;</a:t>
            </a:r>
          </a:p>
          <a:p>
            <a:r>
              <a:rPr lang="ru-RU" dirty="0" smtClean="0"/>
              <a:t>Лекарства — </a:t>
            </a:r>
            <a:r>
              <a:rPr lang="ru-RU" u="sng" dirty="0" smtClean="0">
                <a:hlinkClick r:id="rId10"/>
              </a:rPr>
              <a:t>№ 61-ФЗ</a:t>
            </a:r>
            <a:r>
              <a:rPr lang="ru-RU" dirty="0" smtClean="0"/>
              <a:t>, </a:t>
            </a:r>
            <a:r>
              <a:rPr lang="ru-RU" u="sng" dirty="0" smtClean="0">
                <a:hlinkClick r:id="rId11"/>
              </a:rPr>
              <a:t>№ 425-ФЗ</a:t>
            </a:r>
            <a:r>
              <a:rPr lang="ru-RU" dirty="0" smtClean="0"/>
              <a:t>, </a:t>
            </a:r>
            <a:r>
              <a:rPr lang="ru-RU" u="sng" dirty="0" smtClean="0">
                <a:hlinkClick r:id="rId12"/>
              </a:rPr>
              <a:t>№ 1556</a:t>
            </a:r>
            <a:r>
              <a:rPr lang="ru-RU" dirty="0" smtClean="0"/>
              <a:t>, </a:t>
            </a:r>
            <a:r>
              <a:rPr lang="ru-RU" u="sng" dirty="0" smtClean="0">
                <a:hlinkClick r:id="rId13"/>
              </a:rPr>
              <a:t>№ 1557</a:t>
            </a:r>
            <a:r>
              <a:rPr lang="ru-RU" dirty="0" smtClean="0"/>
              <a:t>, </a:t>
            </a:r>
            <a:r>
              <a:rPr lang="ru-RU" u="sng" dirty="0" smtClean="0">
                <a:hlinkClick r:id="rId14"/>
              </a:rPr>
              <a:t>№ 62</a:t>
            </a:r>
            <a:r>
              <a:rPr lang="ru-RU" dirty="0" smtClean="0"/>
              <a:t>;</a:t>
            </a:r>
          </a:p>
          <a:p>
            <a:r>
              <a:rPr lang="ru-RU" dirty="0" smtClean="0"/>
              <a:t>Парфюмерия — </a:t>
            </a:r>
            <a:r>
              <a:rPr lang="ru-RU" u="sng" dirty="0" smtClean="0">
                <a:hlinkClick r:id="rId15"/>
              </a:rPr>
              <a:t>№ 814</a:t>
            </a:r>
            <a:r>
              <a:rPr lang="ru-RU" dirty="0" smtClean="0"/>
              <a:t>, </a:t>
            </a:r>
            <a:r>
              <a:rPr lang="ru-RU" u="sng" dirty="0" smtClean="0">
                <a:hlinkClick r:id="rId16"/>
              </a:rPr>
              <a:t>№ 1957</a:t>
            </a:r>
            <a:r>
              <a:rPr lang="ru-RU" dirty="0" smtClean="0"/>
              <a:t>;</a:t>
            </a:r>
          </a:p>
          <a:p>
            <a:r>
              <a:rPr lang="ru-RU" dirty="0" smtClean="0"/>
              <a:t>Шины — </a:t>
            </a:r>
            <a:r>
              <a:rPr lang="ru-RU" u="sng" dirty="0" smtClean="0">
                <a:hlinkClick r:id="rId17"/>
              </a:rPr>
              <a:t>№ 753</a:t>
            </a:r>
            <a:r>
              <a:rPr lang="ru-RU" dirty="0" smtClean="0"/>
              <a:t>, </a:t>
            </a:r>
            <a:r>
              <a:rPr lang="ru-RU" u="sng" dirty="0" smtClean="0">
                <a:hlinkClick r:id="rId18"/>
              </a:rPr>
              <a:t>№ 1958</a:t>
            </a:r>
            <a:r>
              <a:rPr lang="ru-RU" dirty="0" smtClean="0"/>
              <a:t>;</a:t>
            </a:r>
          </a:p>
          <a:p>
            <a:r>
              <a:rPr lang="ru-RU" dirty="0" smtClean="0"/>
              <a:t>Одежда — </a:t>
            </a:r>
            <a:r>
              <a:rPr lang="ru-RU" u="sng" dirty="0" smtClean="0">
                <a:hlinkClick r:id="rId19"/>
              </a:rPr>
              <a:t>№ 790</a:t>
            </a:r>
            <a:r>
              <a:rPr lang="ru-RU" dirty="0" smtClean="0"/>
              <a:t>, </a:t>
            </a:r>
            <a:r>
              <a:rPr lang="ru-RU" u="sng" dirty="0" smtClean="0">
                <a:hlinkClick r:id="rId20"/>
              </a:rPr>
              <a:t>№ 1956</a:t>
            </a:r>
            <a:r>
              <a:rPr lang="ru-RU" dirty="0" smtClean="0"/>
              <a:t>;</a:t>
            </a:r>
          </a:p>
          <a:p>
            <a:r>
              <a:rPr lang="ru-RU" dirty="0" smtClean="0"/>
              <a:t>Фотоаппаратура — </a:t>
            </a:r>
            <a:r>
              <a:rPr lang="ru-RU" u="sng" dirty="0" smtClean="0">
                <a:hlinkClick r:id="rId21"/>
              </a:rPr>
              <a:t>№ 589</a:t>
            </a:r>
            <a:r>
              <a:rPr lang="ru-RU" dirty="0" smtClean="0"/>
              <a:t>, </a:t>
            </a:r>
            <a:r>
              <a:rPr lang="ru-RU" u="sng" dirty="0" smtClean="0">
                <a:hlinkClick r:id="rId22"/>
              </a:rPr>
              <a:t>№ 1953</a:t>
            </a:r>
            <a:r>
              <a:rPr lang="ru-RU" dirty="0" smtClean="0"/>
              <a:t>.</a:t>
            </a:r>
          </a:p>
          <a:p>
            <a:r>
              <a:rPr lang="ru-RU" dirty="0" smtClean="0"/>
              <a:t>Молочная продукция — </a:t>
            </a:r>
            <a:r>
              <a:rPr lang="ru-RU" u="sng" dirty="0" smtClean="0">
                <a:hlinkClick r:id="rId23"/>
              </a:rPr>
              <a:t>№ 1533-р</a:t>
            </a:r>
            <a:r>
              <a:rPr lang="ru-RU" dirty="0" smtClean="0"/>
              <a:t>, Постановление </a:t>
            </a:r>
            <a:r>
              <a:rPr lang="ru-RU" u="sng" dirty="0" smtClean="0">
                <a:hlinkClick r:id="rId24"/>
              </a:rPr>
              <a:t>№ 836</a:t>
            </a:r>
            <a:r>
              <a:rPr lang="ru-RU" dirty="0" smtClean="0"/>
              <a:t>;</a:t>
            </a:r>
          </a:p>
          <a:p>
            <a:r>
              <a:rPr lang="ru-RU" dirty="0" smtClean="0"/>
              <a:t>Велосипеды — </a:t>
            </a:r>
            <a:r>
              <a:rPr lang="ru-RU" u="sng" dirty="0" smtClean="0">
                <a:hlinkClick r:id="rId25"/>
              </a:rPr>
              <a:t>№ 1183</a:t>
            </a:r>
            <a:r>
              <a:rPr lang="ru-RU" dirty="0" smtClean="0"/>
              <a:t>;</a:t>
            </a:r>
          </a:p>
          <a:p>
            <a:r>
              <a:rPr lang="ru-RU" dirty="0" smtClean="0"/>
              <a:t>Кресла-коляски — </a:t>
            </a:r>
            <a:r>
              <a:rPr lang="ru-RU" u="sng" dirty="0" smtClean="0">
                <a:hlinkClick r:id="rId26"/>
              </a:rPr>
              <a:t>№ 1028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318</TotalTime>
  <Words>366</Words>
  <Application>Microsoft Office PowerPoint</Application>
  <PresentationFormat>Экран (4:3)</PresentationFormat>
  <Paragraphs>116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Roboto</vt:lpstr>
      <vt:lpstr>Wingdings 3</vt:lpstr>
      <vt:lpstr>Легкий дым</vt:lpstr>
      <vt:lpstr>Оглавление </vt:lpstr>
      <vt:lpstr>Что такое маркировка</vt:lpstr>
      <vt:lpstr>Для чего нужна маркировка</vt:lpstr>
      <vt:lpstr>Наименование категорий товаров и сроки</vt:lpstr>
      <vt:lpstr>Обязательная маркировка средствами идентификации распространяется на следующие товары легкой промышленности</vt:lpstr>
      <vt:lpstr>На стадии эксперимента</vt:lpstr>
      <vt:lpstr>Этапы обязательной маркировки товаров в информационной системе</vt:lpstr>
      <vt:lpstr>Законы и нормативные акты</vt:lpstr>
      <vt:lpstr>Законы и нормативные акты</vt:lpstr>
      <vt:lpstr>Наказание за нарушение правил маркировки товаров </vt:lpstr>
      <vt:lpstr>Что нужно для внедрения маркировки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мвидео</dc:creator>
  <cp:lastModifiedBy>Юлиан П. Пичирига</cp:lastModifiedBy>
  <cp:revision>33</cp:revision>
  <dcterms:created xsi:type="dcterms:W3CDTF">2020-11-02T07:23:06Z</dcterms:created>
  <dcterms:modified xsi:type="dcterms:W3CDTF">2020-11-16T08:20:03Z</dcterms:modified>
</cp:coreProperties>
</file>